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3"/>
  </p:notesMasterIdLst>
  <p:sldIdLst>
    <p:sldId id="328" r:id="rId2"/>
    <p:sldId id="357" r:id="rId3"/>
    <p:sldId id="360" r:id="rId4"/>
    <p:sldId id="366" r:id="rId5"/>
    <p:sldId id="364" r:id="rId6"/>
    <p:sldId id="361" r:id="rId7"/>
    <p:sldId id="368" r:id="rId8"/>
    <p:sldId id="369" r:id="rId9"/>
    <p:sldId id="367" r:id="rId10"/>
    <p:sldId id="350" r:id="rId11"/>
    <p:sldId id="346" r:id="rId12"/>
  </p:sldIdLst>
  <p:sldSz cx="12192000" cy="6858000"/>
  <p:notesSz cx="6858000" cy="9144000"/>
  <p:embeddedFontLst>
    <p:embeddedFont>
      <p:font typeface="ALS Sector Regular" panose="02000000000000000000" pitchFamily="50" charset="0"/>
      <p:regular r:id="rId14"/>
    </p:embeddedFont>
    <p:embeddedFont>
      <p:font typeface="Bahnschrift SemiBold" panose="020B0502040204020203" pitchFamily="34" charset="0"/>
      <p:bold r:id="rId15"/>
    </p:embeddedFont>
    <p:embeddedFont>
      <p:font typeface="Bahnschrift SemiLight" panose="020B0502040204020203" pitchFamily="3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57"/>
            <p14:sldId id="360"/>
            <p14:sldId id="366"/>
            <p14:sldId id="364"/>
            <p14:sldId id="361"/>
            <p14:sldId id="368"/>
            <p14:sldId id="369"/>
            <p14:sldId id="367"/>
            <p14:sldId id="350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il" initials="D" lastIdx="1" clrIdx="0">
    <p:extLst>
      <p:ext uri="{19B8F6BF-5375-455C-9EA6-DF929625EA0E}">
        <p15:presenceInfo xmlns:p15="http://schemas.microsoft.com/office/powerpoint/2012/main" userId="Danii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2222"/>
    <a:srgbClr val="EBCDCD"/>
    <a:srgbClr val="F5E7E7"/>
    <a:srgbClr val="F6856E"/>
    <a:srgbClr val="D29292"/>
    <a:srgbClr val="B04848"/>
    <a:srgbClr val="E58383"/>
    <a:srgbClr val="D4E6FF"/>
    <a:srgbClr val="176DE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7" autoAdjust="0"/>
    <p:restoredTop sz="60987" autoAdjust="0"/>
  </p:normalViewPr>
  <p:slideViewPr>
    <p:cSldViewPr snapToGrid="0" snapToObjects="1">
      <p:cViewPr varScale="1">
        <p:scale>
          <a:sx n="63" d="100"/>
          <a:sy n="63" d="100"/>
        </p:scale>
        <p:origin x="48" y="48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55" d="100"/>
        <a:sy n="155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g>
</file>

<file path=ppt/media/image4.jpeg>
</file>

<file path=ppt/media/image5.jpe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dirty="0"/>
              <a:t>Добрый день уважаемая комиссия, сегодня я представлю вам свой дипломный проект.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025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завершения проекта была проделана большая работа по созданию его визуальной составляющей. </a:t>
            </a:r>
          </a:p>
          <a:p>
            <a:r>
              <a:rPr lang="ru-RU" dirty="0"/>
              <a:t>Были добавлены визуализаторы здоровья для обоих персонажей, а также эффекты получения урона.</a:t>
            </a:r>
            <a:endParaRPr lang="en-US" dirty="0"/>
          </a:p>
          <a:p>
            <a:r>
              <a:rPr lang="ru-RU" dirty="0"/>
              <a:t>Для обоих видов персонажей были добавлены специальные модели воинов и была создана арена из различных </a:t>
            </a:r>
            <a:r>
              <a:rPr lang="ru-RU" dirty="0" err="1"/>
              <a:t>ассетов</a:t>
            </a:r>
            <a:r>
              <a:rPr lang="ru-RU" dirty="0"/>
              <a:t>.</a:t>
            </a:r>
            <a:br>
              <a:rPr lang="ru-RU" dirty="0"/>
            </a:br>
            <a:endParaRPr lang="ru-RU" dirty="0"/>
          </a:p>
          <a:p>
            <a:endParaRPr lang="ru-RU" dirty="0"/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837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-Прочитать основное со слайда-</a:t>
            </a:r>
          </a:p>
          <a:p>
            <a:endParaRPr lang="ru-RU" dirty="0"/>
          </a:p>
          <a:p>
            <a:r>
              <a:rPr lang="ru-RU" dirty="0"/>
              <a:t>В итоге был получен рабочий прототип игровой системы, которые уже сейчас хорошо выглядит и в него можно поиграть. Но при дальнейшем развитии проекта, его легко можно развить до полноценной игры на смартфоне или </a:t>
            </a:r>
            <a:r>
              <a:rPr lang="en-US" dirty="0"/>
              <a:t>PC</a:t>
            </a:r>
            <a:r>
              <a:rPr lang="ru-RU" dirty="0"/>
              <a:t>, добавив другие механики и разнообразив визуальную часть новыми локациями и героями.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0239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400" dirty="0"/>
              <a:t>Основные задачи, поставленные в работе, состояли в изучении разнообразных методов создания моделей и </a:t>
            </a:r>
            <a:r>
              <a:rPr lang="ru-RU" sz="1400" dirty="0" err="1"/>
              <a:t>анимаций</a:t>
            </a:r>
            <a:r>
              <a:rPr lang="ru-RU" sz="1400" dirty="0"/>
              <a:t>, преимущественно в программе </a:t>
            </a:r>
            <a:r>
              <a:rPr lang="en-US" sz="1400" dirty="0"/>
              <a:t>Blender</a:t>
            </a:r>
            <a:r>
              <a:rPr lang="ru-RU" sz="1400" dirty="0"/>
              <a:t>, для дальнейшего их использования в проектах на движке </a:t>
            </a:r>
            <a:r>
              <a:rPr lang="en-US" sz="1400" dirty="0"/>
              <a:t>Unreal Engine</a:t>
            </a:r>
            <a:r>
              <a:rPr lang="ru-RU" sz="1400" dirty="0"/>
              <a:t>. </a:t>
            </a:r>
          </a:p>
          <a:p>
            <a:endParaRPr lang="ru-RU" sz="14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В рамках практической части разрабатывался прототип боевой системы на </a:t>
            </a:r>
            <a:r>
              <a:rPr lang="en-US" sz="1400" dirty="0"/>
              <a:t>Unreal Engine</a:t>
            </a:r>
            <a:r>
              <a:rPr lang="ru-RU" sz="1400" dirty="0"/>
              <a:t>, включающий в себя все базовые действия перемещения, атак и защиты, дополнительные подсистемы и различные визуальные элементы.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490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GameDev</a:t>
            </a:r>
            <a:r>
              <a:rPr lang="en-US" dirty="0"/>
              <a:t> (</a:t>
            </a:r>
            <a:r>
              <a:rPr lang="ru-RU" dirty="0"/>
              <a:t>разработка видеоигр</a:t>
            </a:r>
            <a:r>
              <a:rPr lang="en-US" dirty="0"/>
              <a:t>)</a:t>
            </a:r>
            <a:r>
              <a:rPr lang="ru-RU" dirty="0"/>
              <a:t> привлекает в последнее время все больше людей. Особенно это связано с тем, что государство и частные компании в России стали выступать с инициативами по поддержанию отечественных разработчиков видеоигр. Это и известные ИРИ (институт развития интернета) и компания </a:t>
            </a:r>
            <a:r>
              <a:rPr lang="en-US" dirty="0"/>
              <a:t>VK</a:t>
            </a:r>
            <a:r>
              <a:rPr lang="ru-RU" dirty="0"/>
              <a:t>, готовые вкладываться в конкурентноспособные продукты. </a:t>
            </a:r>
          </a:p>
          <a:p>
            <a:r>
              <a:rPr lang="ru-RU" dirty="0"/>
              <a:t>Также появляются и независимые от крупных компаний разработчики (так называемые инди-студии), создающие уникальные продукты и привлекающие к себе начинающих разработчиков и энтузиастов для работы над их проектами.</a:t>
            </a:r>
          </a:p>
          <a:p>
            <a:endParaRPr lang="ru-RU" dirty="0"/>
          </a:p>
          <a:p>
            <a:r>
              <a:rPr lang="ru-RU" dirty="0"/>
              <a:t>Яркие примеры созданных проектов последних лет представлены на экране.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488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/>
              <a:t>В рамках основной практической части создавался проект на движке </a:t>
            </a:r>
            <a:r>
              <a:rPr lang="en-US" sz="2000" dirty="0"/>
              <a:t>Unreal Engine</a:t>
            </a:r>
            <a:r>
              <a:rPr lang="ru-RU" sz="2000" dirty="0"/>
              <a:t>. Движок позволяет писать код как на </a:t>
            </a:r>
            <a:r>
              <a:rPr lang="en-US" sz="2000" dirty="0"/>
              <a:t>C++</a:t>
            </a:r>
            <a:r>
              <a:rPr lang="ru-RU" sz="2000" dirty="0"/>
              <a:t>, так и на собственном блочном языке </a:t>
            </a:r>
            <a:r>
              <a:rPr lang="en-US" sz="2000" dirty="0"/>
              <a:t>Blueprint</a:t>
            </a:r>
            <a:r>
              <a:rPr lang="ru-RU" sz="20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0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/>
              <a:t>В процессе работы были написаны несколько классов на </a:t>
            </a:r>
            <a:r>
              <a:rPr lang="en-US" sz="2000" dirty="0"/>
              <a:t>C++:</a:t>
            </a:r>
            <a:r>
              <a:rPr lang="ru-RU" sz="2000" dirty="0"/>
              <a:t> два наследника класса </a:t>
            </a:r>
            <a:r>
              <a:rPr lang="en-US" sz="2000" dirty="0"/>
              <a:t>character Unreal Engine’</a:t>
            </a:r>
            <a:r>
              <a:rPr lang="ru-RU" sz="2000" dirty="0"/>
              <a:t>а для персонажей и управляющий класс. Анимации и другие, более мелкие элементы были написаны на </a:t>
            </a:r>
            <a:r>
              <a:rPr lang="en-US" sz="2000" dirty="0" err="1"/>
              <a:t>Bluepint</a:t>
            </a:r>
            <a:r>
              <a:rPr lang="en-US" sz="2000" dirty="0"/>
              <a:t>’</a:t>
            </a:r>
            <a:r>
              <a:rPr lang="ru-RU" sz="2000" dirty="0"/>
              <a:t>ах.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0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/>
              <a:t>Все основные этапы представлены на слайде.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В процессе работы были решены различные проблемы связанные с взаимодействием персонажей, правильным отображением </a:t>
            </a:r>
            <a:r>
              <a:rPr lang="ru-RU" sz="2000" dirty="0" err="1"/>
              <a:t>анимаций</a:t>
            </a:r>
            <a:r>
              <a:rPr lang="ru-RU" sz="2000" dirty="0"/>
              <a:t> и связки </a:t>
            </a:r>
            <a:r>
              <a:rPr lang="en-US" sz="2000" dirty="0"/>
              <a:t>C++ </a:t>
            </a:r>
            <a:r>
              <a:rPr lang="ru-RU" sz="2000" dirty="0"/>
              <a:t>кода и </a:t>
            </a:r>
            <a:r>
              <a:rPr lang="en-US" sz="2000" dirty="0" err="1"/>
              <a:t>Blutprint</a:t>
            </a:r>
            <a:r>
              <a:rPr lang="en-US" sz="2000" dirty="0"/>
              <a:t>’</a:t>
            </a:r>
            <a:r>
              <a:rPr lang="ru-RU" sz="2000" dirty="0" err="1"/>
              <a:t>ов</a:t>
            </a:r>
            <a:r>
              <a:rPr lang="ru-RU" sz="2000" dirty="0"/>
              <a:t>. В том числе были решены проблемы с импортом моделей из </a:t>
            </a:r>
            <a:r>
              <a:rPr lang="en-US" sz="2000" dirty="0"/>
              <a:t>Blender </a:t>
            </a:r>
            <a:r>
              <a:rPr lang="ru-RU" sz="2000" dirty="0"/>
              <a:t>в </a:t>
            </a:r>
            <a:r>
              <a:rPr lang="en-US" sz="2000" dirty="0"/>
              <a:t>UE</a:t>
            </a:r>
            <a:r>
              <a:rPr lang="ru-RU" sz="2000" dirty="0"/>
              <a:t>: </a:t>
            </a:r>
            <a:r>
              <a:rPr lang="ru-RU" sz="2000" dirty="0" err="1"/>
              <a:t>инвертация</a:t>
            </a:r>
            <a:r>
              <a:rPr lang="ru-RU" sz="2000" dirty="0"/>
              <a:t> нормалей поверхностей и неприменение материалов.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51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Среди двух разработанных персонажей, одним полностью управляется человеком через клавиатуру и мышь. Он может свободно перемещается по карте, вращать камерой во всех направлениях и выполнять другие действия.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Другой персонаж, противник, находится под управлением компьютера. Все его действия заранее прописаны, и зависят от действий игрока или же, в некоторых случаях, выбираются случайно.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4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На рисунке представлены диаграммы состояний для обоих персонажей.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8385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Взаимодействие в бою происходит через считывание позиции противника в момент атаки. Но противник получает урон не в каждый момент отображения анимации, а лишь в определенном диапазоне времени. При этом учитывается, куда повернут в этот момент герой (не промахнулся ли он) и на каком он расстоянии. </a:t>
            </a:r>
          </a:p>
          <a:p>
            <a:r>
              <a:rPr lang="ru-RU" dirty="0"/>
              <a:t>Если все условия соблюдены, то особая булева переменная становится истиной, что провоцирует в классе противника запуск функции получения урона с отображением соответствующей анимации.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5120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400" spc="0" dirty="0">
                <a:latin typeface="Bahnschrift SemiLight" panose="020B0502040204020203" pitchFamily="34" charset="0"/>
              </a:rPr>
              <a:t>Как и во многих подобных проектах, в данном была добавлена система захвата внимания, это особый режим в который игрок может войти через нажатие определенной клавиши (СКМ). В данном режиме </a:t>
            </a:r>
            <a:r>
              <a:rPr lang="en-US" sz="1400" spc="0" dirty="0">
                <a:latin typeface="Bahnschrift SemiLight" panose="020B0502040204020203" pitchFamily="34" charset="0"/>
              </a:rPr>
              <a:t>“</a:t>
            </a:r>
            <a:r>
              <a:rPr lang="ru-RU" sz="1400" spc="0" dirty="0">
                <a:latin typeface="Bahnschrift SemiLight" panose="020B0502040204020203" pitchFamily="34" charset="0"/>
              </a:rPr>
              <a:t>взгляда</a:t>
            </a:r>
            <a:r>
              <a:rPr lang="en-US" sz="1400" spc="0" dirty="0">
                <a:latin typeface="Bahnschrift SemiLight" panose="020B0502040204020203" pitchFamily="34" charset="0"/>
              </a:rPr>
              <a:t>”</a:t>
            </a:r>
            <a:r>
              <a:rPr lang="ru-RU" sz="1400" spc="0" dirty="0">
                <a:latin typeface="Bahnschrift SemiLight" panose="020B0502040204020203" pitchFamily="34" charset="0"/>
              </a:rPr>
              <a:t> героя (синяя стрелка ) всегда направлена по направлению вектору между персонажами – красная стрелка.</a:t>
            </a:r>
          </a:p>
          <a:p>
            <a:r>
              <a:rPr lang="ru-RU" sz="1400" spc="0" dirty="0">
                <a:latin typeface="Bahnschrift SemiLight" panose="020B0502040204020203" pitchFamily="34" charset="0"/>
              </a:rPr>
              <a:t>Для сохранения этого положения выполняется изменение контроллера персонажа, управляющего поворотом камеры, а также выполняется поворот  модели самого персонажа.  </a:t>
            </a:r>
            <a:endParaRPr lang="ru-RU" sz="14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298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400" dirty="0"/>
              <a:t>Никакой проект в подобном жанре не обходится без системы здоровья. Каждому персонажу был добавлен счетчик здоровья в виде виджета: у противника висящий прямо над его головой; у героя, закреплённый в левом верхнем углу экрана. </a:t>
            </a:r>
          </a:p>
          <a:p>
            <a:r>
              <a:rPr lang="ru-RU" sz="1400" dirty="0"/>
              <a:t>Также при смерти противника происходит удаление его старого объекта с тегом </a:t>
            </a:r>
            <a:r>
              <a:rPr lang="en-US" sz="1400" dirty="0" err="1"/>
              <a:t>is_dead</a:t>
            </a:r>
            <a:r>
              <a:rPr lang="ru-RU" sz="1400" dirty="0"/>
              <a:t> и создание нового в случайной позиции.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85836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проекта были использованы десятки различных </a:t>
            </a:r>
            <a:r>
              <a:rPr lang="ru-RU" dirty="0" err="1"/>
              <a:t>анимаций</a:t>
            </a:r>
            <a:r>
              <a:rPr lang="ru-RU" dirty="0"/>
              <a:t>, для качественного отображения всех действий. Переход между </a:t>
            </a:r>
            <a:r>
              <a:rPr lang="ru-RU" dirty="0" err="1"/>
              <a:t>анимациями</a:t>
            </a:r>
            <a:r>
              <a:rPr lang="ru-RU" dirty="0"/>
              <a:t> осуществляется в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Animation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Blueprint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однако все переменные в условиях передаются напрямую из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C++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кода.</a:t>
            </a:r>
            <a:endParaRPr lang="ru-RU" dirty="0"/>
          </a:p>
          <a:p>
            <a:endParaRPr lang="ru-RU" dirty="0"/>
          </a:p>
          <a:p>
            <a:r>
              <a:rPr lang="ru-RU" dirty="0"/>
              <a:t>Обычные анимации применяются при перемещении персонажа, когда его поворот по оси </a:t>
            </a:r>
            <a:r>
              <a:rPr lang="en-US" dirty="0"/>
              <a:t>Z</a:t>
            </a:r>
            <a:r>
              <a:rPr lang="ru-RU" dirty="0"/>
              <a:t> совпадает с направлением его движения, которое указывает человеком.</a:t>
            </a:r>
          </a:p>
          <a:p>
            <a:r>
              <a:rPr lang="ru-RU" dirty="0"/>
              <a:t>Но в особом режиме захвата внимания, анимации будут зависеть от того, куда он будет двигаться. Такие анимации сделаны с помощью </a:t>
            </a:r>
            <a:r>
              <a:rPr lang="en-US" dirty="0"/>
              <a:t>Blend</a:t>
            </a:r>
            <a:r>
              <a:rPr lang="ru-RU" dirty="0"/>
              <a:t> </a:t>
            </a:r>
            <a:r>
              <a:rPr lang="en-US" dirty="0"/>
              <a:t>Space Unreal Engine’</a:t>
            </a:r>
            <a:r>
              <a:rPr lang="ru-RU" dirty="0"/>
              <a:t>а, это особый </a:t>
            </a:r>
            <a:r>
              <a:rPr lang="ru-RU" dirty="0" err="1"/>
              <a:t>ассет</a:t>
            </a:r>
            <a:r>
              <a:rPr lang="ru-RU" dirty="0"/>
              <a:t>, содержащий в себе набор обычных </a:t>
            </a:r>
            <a:r>
              <a:rPr lang="ru-RU" dirty="0" err="1"/>
              <a:t>анимаций</a:t>
            </a:r>
            <a:r>
              <a:rPr lang="ru-RU" dirty="0"/>
              <a:t> и смешивающий их между собой, в зависимости от параметров, подаваемых на вход.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3348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48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E5629B9-FA20-4031-BC8F-B8F8DF07F8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509"/>
                    </a14:imgEffect>
                    <a14:imgEffect>
                      <a14:saturation sat="1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9200" y="1378767"/>
            <a:ext cx="6480000" cy="6480000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4" y="1676400"/>
            <a:ext cx="8600179" cy="31369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Методы 3</a:t>
            </a:r>
            <a:r>
              <a:rPr lang="en-US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D</a:t>
            </a:r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-моделирования и создания </a:t>
            </a:r>
            <a:r>
              <a:rPr lang="ru-RU" b="1" dirty="0" err="1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анимаций</a:t>
            </a:r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для </a:t>
            </a:r>
            <a:r>
              <a:rPr lang="ru-RU" b="1" dirty="0" err="1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Unreal</a:t>
            </a:r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Engine на примере системы управления персонажем с видом от третьего лица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3" y="5181600"/>
            <a:ext cx="57849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  <a:buClr>
                <a:srgbClr val="176DEA"/>
              </a:buClr>
            </a:pP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Выполнил: </a:t>
            </a:r>
            <a:r>
              <a:rPr lang="ru-RU" sz="2000" dirty="0" err="1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Шендрик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 Д.А.</a:t>
            </a:r>
          </a:p>
          <a:p>
            <a:pPr>
              <a:buClr>
                <a:srgbClr val="176DEA"/>
              </a:buClr>
            </a:pP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Научный руководитель: </a:t>
            </a:r>
            <a:r>
              <a:rPr lang="ru-RU" sz="2000" dirty="0" err="1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Витюков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 Ф.А.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414600"/>
            <a:ext cx="11211339" cy="11602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ВЫПУСКНАЯ КВАЛИФИКАЦИОННАЯ РАБОТА</a:t>
            </a:r>
          </a:p>
          <a:p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на тему:</a:t>
            </a: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08E25D7-DEB0-435E-9F35-30EB09FED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6735" y="-130506"/>
            <a:ext cx="4033273" cy="39640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F7A030DF-8B27-4604-BC2A-45F589397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5703" y="2801282"/>
            <a:ext cx="6577149" cy="4126065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F236918-58FD-4384-B9DA-E1D95392DC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7729" y="-37897"/>
            <a:ext cx="6329422" cy="286072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33A34865-3518-4E2F-B291-24B0365DF5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9403" y="2305372"/>
            <a:ext cx="5087748" cy="4848887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 flipV="1">
            <a:off x="6760635" y="-795738"/>
            <a:ext cx="9386048" cy="8115300"/>
          </a:xfrm>
          <a:prstGeom prst="parallelogram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4953" y="570076"/>
            <a:ext cx="4263921" cy="622438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Разработанная</a:t>
            </a: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8219516" y="3122942"/>
            <a:ext cx="3304363" cy="530915"/>
            <a:chOff x="762431" y="2979762"/>
            <a:chExt cx="3304363" cy="530915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979762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виджеты, показывающие здоровье</a:t>
              </a:r>
              <a:r>
                <a:rPr lang="en-US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;</a:t>
              </a:r>
              <a:endParaRPr lang="ru-RU" sz="1600" dirty="0">
                <a:solidFill>
                  <a:srgbClr val="FFFFFF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8494511" y="4256542"/>
            <a:ext cx="3304363" cy="530915"/>
            <a:chOff x="762431" y="4163986"/>
            <a:chExt cx="3304363" cy="530915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4163986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качественные модели персонажей</a:t>
              </a:r>
              <a:r>
                <a:rPr lang="en-US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;</a:t>
              </a:r>
              <a:endParaRPr lang="ru-RU" sz="1600" dirty="0">
                <a:solidFill>
                  <a:srgbClr val="FFFFFF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CD369C7D-C9A9-5F24-6258-E3ACD9DC95E4}"/>
              </a:ext>
            </a:extLst>
          </p:cNvPr>
          <p:cNvGrpSpPr/>
          <p:nvPr/>
        </p:nvGrpSpPr>
        <p:grpSpPr>
          <a:xfrm>
            <a:off x="8707479" y="4827972"/>
            <a:ext cx="3259562" cy="777136"/>
            <a:chOff x="799892" y="4632987"/>
            <a:chExt cx="3259562" cy="777136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id="{3C782D39-F719-CF92-371E-10D117BED68D}"/>
                </a:ext>
              </a:extLst>
            </p:cNvPr>
            <p:cNvCxnSpPr/>
            <p:nvPr/>
          </p:nvCxnSpPr>
          <p:spPr>
            <a:xfrm>
              <a:off x="799892" y="493256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id="{4772CD6F-99B4-268C-5DCF-BFA1F1072659}"/>
                </a:ext>
              </a:extLst>
            </p:cNvPr>
            <p:cNvSpPr txBox="1"/>
            <p:nvPr/>
          </p:nvSpPr>
          <p:spPr>
            <a:xfrm>
              <a:off x="1243054" y="4632987"/>
              <a:ext cx="2816400" cy="7771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арена, на которой реализован полный цикл игрового процесса.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8342111" y="3688114"/>
            <a:ext cx="3304363" cy="530915"/>
            <a:chOff x="755091" y="3571874"/>
            <a:chExt cx="3304363" cy="530915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3571874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эффекты получения ударов и перерождения</a:t>
              </a:r>
              <a:r>
                <a:rPr lang="en-US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;</a:t>
              </a:r>
              <a:endParaRPr lang="ru-RU" sz="1600" dirty="0">
                <a:solidFill>
                  <a:srgbClr val="FFFFFF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sp>
        <p:nvSpPr>
          <p:cNvPr id="22" name="Google Shape;69;p3">
            <a:extLst>
              <a:ext uri="{FF2B5EF4-FFF2-40B4-BE49-F238E27FC236}">
                <a16:creationId xmlns:a16="http://schemas.microsoft.com/office/drawing/2014/main" id="{1649F66B-508B-4C3E-AE2D-F0F526A5CB66}"/>
              </a:ext>
            </a:extLst>
          </p:cNvPr>
          <p:cNvSpPr txBox="1"/>
          <p:nvPr/>
        </p:nvSpPr>
        <p:spPr>
          <a:xfrm>
            <a:off x="11247752" y="6332972"/>
            <a:ext cx="442803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800" spc="0" dirty="0">
                <a:solidFill>
                  <a:schemeClr val="bg1">
                    <a:lumMod val="95000"/>
                  </a:schemeClr>
                </a:solidFill>
                <a:latin typeface="Bahnschrift SemiLight" panose="020B0502040204020203" pitchFamily="34" charset="0"/>
              </a:rPr>
              <a:t>10/11</a:t>
            </a:r>
            <a:endParaRPr lang="ru-RU" sz="1800" spc="0" dirty="0">
              <a:solidFill>
                <a:schemeClr val="bg1">
                  <a:lumMod val="95000"/>
                </a:schemeClr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FC919661-E383-4819-A14C-BB4A55AC63CB}"/>
              </a:ext>
            </a:extLst>
          </p:cNvPr>
          <p:cNvSpPr txBox="1">
            <a:spLocks/>
          </p:cNvSpPr>
          <p:nvPr/>
        </p:nvSpPr>
        <p:spPr>
          <a:xfrm>
            <a:off x="7699692" y="1164387"/>
            <a:ext cx="4263921" cy="6224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визуальная</a:t>
            </a:r>
          </a:p>
        </p:txBody>
      </p:sp>
      <p:sp>
        <p:nvSpPr>
          <p:cNvPr id="27" name="Заголовок 1">
            <a:extLst>
              <a:ext uri="{FF2B5EF4-FFF2-40B4-BE49-F238E27FC236}">
                <a16:creationId xmlns:a16="http://schemas.microsoft.com/office/drawing/2014/main" id="{AF0C6369-B4C7-4880-9064-6882CA625FED}"/>
              </a:ext>
            </a:extLst>
          </p:cNvPr>
          <p:cNvSpPr txBox="1">
            <a:spLocks/>
          </p:cNvSpPr>
          <p:nvPr/>
        </p:nvSpPr>
        <p:spPr>
          <a:xfrm>
            <a:off x="7928079" y="1757685"/>
            <a:ext cx="4263921" cy="6224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составляющая</a:t>
            </a:r>
          </a:p>
        </p:txBody>
      </p: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F0503EAB-4D0A-4B20-8299-E4E7AC8E7461}"/>
              </a:ext>
            </a:extLst>
          </p:cNvPr>
          <p:cNvSpPr txBox="1">
            <a:spLocks/>
          </p:cNvSpPr>
          <p:nvPr/>
        </p:nvSpPr>
        <p:spPr>
          <a:xfrm>
            <a:off x="8258713" y="2302374"/>
            <a:ext cx="4263921" cy="6224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проекта:</a:t>
            </a:r>
          </a:p>
        </p:txBody>
      </p:sp>
    </p:spTree>
    <p:extLst>
      <p:ext uri="{BB962C8B-B14F-4D97-AF65-F5344CB8AC3E}">
        <p14:creationId xmlns:p14="http://schemas.microsoft.com/office/powerpoint/2010/main" val="1855870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48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90330" y="310339"/>
            <a:ext cx="11211339" cy="186466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5400" b="1" dirty="0">
                <a:solidFill>
                  <a:prstClr val="white"/>
                </a:solidFill>
                <a:latin typeface="Bahnschrift SemiBold" panose="020B0502040204020203" pitchFamily="34" charset="0"/>
                <a:cs typeface="ALS Sector Regular" pitchFamily="2" charset="0"/>
              </a:rPr>
              <a:t>Результаты работы:</a:t>
            </a:r>
            <a:endParaRPr kumimoji="0" lang="ru-RU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" panose="020B0502040204020203" pitchFamily="34" charset="0"/>
              <a:cs typeface="ALS Sector Regular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1B9DF8-AD72-4294-B534-C9B5CD864BA6}"/>
              </a:ext>
            </a:extLst>
          </p:cNvPr>
          <p:cNvSpPr txBox="1"/>
          <p:nvPr/>
        </p:nvSpPr>
        <p:spPr>
          <a:xfrm>
            <a:off x="1052085" y="2232677"/>
            <a:ext cx="7437467" cy="31265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Была разработана боевая система для игровых персонажей в игре с видом от третьего лица в виде программы на языке </a:t>
            </a:r>
            <a:r>
              <a:rPr lang="en-US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C++ </a:t>
            </a:r>
            <a:r>
              <a:rPr lang="ru-RU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для </a:t>
            </a:r>
            <a:r>
              <a:rPr lang="en-US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Unreal Engine 4.2</a:t>
            </a:r>
            <a:r>
              <a:rPr lang="ru-RU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;</a:t>
            </a:r>
          </a:p>
          <a:p>
            <a:pPr>
              <a:lnSpc>
                <a:spcPct val="114000"/>
              </a:lnSpc>
            </a:pPr>
            <a:endParaRPr lang="ru-RU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Была разработана систему захвата внимания для персонажа игрока и система здоровья и смерти с возможностью перерождения противника;</a:t>
            </a:r>
          </a:p>
          <a:p>
            <a:pPr>
              <a:lnSpc>
                <a:spcPct val="114000"/>
              </a:lnSpc>
            </a:pPr>
            <a:endParaRPr lang="ru-RU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Были созданы модели, их анимации и окружение для демонстрации работы боевой системы и взаимодействия игровых персонажей.</a:t>
            </a:r>
          </a:p>
        </p:txBody>
      </p:sp>
      <p:cxnSp>
        <p:nvCxnSpPr>
          <p:cNvPr id="8" name="Google Shape;55;p2">
            <a:extLst>
              <a:ext uri="{FF2B5EF4-FFF2-40B4-BE49-F238E27FC236}">
                <a16:creationId xmlns:a16="http://schemas.microsoft.com/office/drawing/2014/main" id="{985A810B-86F3-428F-AD86-C7F76D43A1E7}"/>
              </a:ext>
            </a:extLst>
          </p:cNvPr>
          <p:cNvCxnSpPr/>
          <p:nvPr/>
        </p:nvCxnSpPr>
        <p:spPr>
          <a:xfrm>
            <a:off x="644038" y="2404168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" name="Google Shape;55;p2">
            <a:extLst>
              <a:ext uri="{FF2B5EF4-FFF2-40B4-BE49-F238E27FC236}">
                <a16:creationId xmlns:a16="http://schemas.microsoft.com/office/drawing/2014/main" id="{F1CB2EBD-302F-40B5-A51C-99A03A179B79}"/>
              </a:ext>
            </a:extLst>
          </p:cNvPr>
          <p:cNvCxnSpPr/>
          <p:nvPr/>
        </p:nvCxnSpPr>
        <p:spPr>
          <a:xfrm>
            <a:off x="665618" y="3644768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" name="Google Shape;55;p2">
            <a:extLst>
              <a:ext uri="{FF2B5EF4-FFF2-40B4-BE49-F238E27FC236}">
                <a16:creationId xmlns:a16="http://schemas.microsoft.com/office/drawing/2014/main" id="{FEEC74B4-E44B-490E-B68E-65FF7C000070}"/>
              </a:ext>
            </a:extLst>
          </p:cNvPr>
          <p:cNvCxnSpPr/>
          <p:nvPr/>
        </p:nvCxnSpPr>
        <p:spPr>
          <a:xfrm>
            <a:off x="637609" y="4922065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69;p3">
            <a:extLst>
              <a:ext uri="{FF2B5EF4-FFF2-40B4-BE49-F238E27FC236}">
                <a16:creationId xmlns:a16="http://schemas.microsoft.com/office/drawing/2014/main" id="{F2496D71-A7EC-4E15-9A42-124626BC0D9B}"/>
              </a:ext>
            </a:extLst>
          </p:cNvPr>
          <p:cNvSpPr txBox="1"/>
          <p:nvPr/>
        </p:nvSpPr>
        <p:spPr>
          <a:xfrm>
            <a:off x="8314391" y="6229112"/>
            <a:ext cx="442803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800" spc="0" dirty="0">
                <a:solidFill>
                  <a:schemeClr val="bg1">
                    <a:lumMod val="95000"/>
                  </a:schemeClr>
                </a:solidFill>
                <a:latin typeface="Bahnschrift SemiLight" panose="020B0502040204020203" pitchFamily="34" charset="0"/>
              </a:rPr>
              <a:t>11/11</a:t>
            </a:r>
            <a:endParaRPr lang="ru-RU" sz="1800" spc="0" dirty="0">
              <a:solidFill>
                <a:schemeClr val="bg1">
                  <a:lumMod val="95000"/>
                </a:schemeClr>
              </a:solidFill>
              <a:latin typeface="Bahnschrift SemiLight" panose="020B0502040204020203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5CA0D60-8DA3-421C-BD81-6A80E29D34C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509"/>
                    </a14:imgEffect>
                    <a14:imgEffect>
                      <a14:saturation sat="1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14391" y="1931294"/>
            <a:ext cx="648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6953979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Список решаемых в работе задач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id="{DAD2F35E-5352-8204-310C-75813E8780B3}"/>
              </a:ext>
            </a:extLst>
          </p:cNvPr>
          <p:cNvSpPr txBox="1"/>
          <p:nvPr/>
        </p:nvSpPr>
        <p:spPr>
          <a:xfrm>
            <a:off x="513722" y="2463800"/>
            <a:ext cx="10293978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Разработать систему боя для игрового персонажа, включающую в себя следующие действия: ходьба, бег, перекаты, удары, блок. Разработать аналогичную систему действий для персонажа, управляемого ИИ и его ответную реакцию на события виртуальной среды;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Разработать особую систему захвата внимания для персонажа игрока;</a:t>
            </a:r>
            <a:endParaRPr lang="en-US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Разработать систему здоровья и смерти с возможностью перерождения противника;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Создать игровую арену для демонстрации взаимодействия персонажей с объектами окружающего мира, а также визуальные эффекты и модели персонажей.</a:t>
            </a:r>
            <a:r>
              <a:rPr lang="ru-RU" sz="1600" spc="0" dirty="0">
                <a:solidFill>
                  <a:srgbClr val="B04848"/>
                </a:solidFill>
                <a:latin typeface="Bahnschrift SemiLight" panose="020B0502040204020203" pitchFamily="34" charset="0"/>
              </a:rPr>
              <a:t> </a:t>
            </a:r>
          </a:p>
        </p:txBody>
      </p:sp>
      <p:sp>
        <p:nvSpPr>
          <p:cNvPr id="14" name="Google Shape;69;p3">
            <a:extLst>
              <a:ext uri="{FF2B5EF4-FFF2-40B4-BE49-F238E27FC236}">
                <a16:creationId xmlns:a16="http://schemas.microsoft.com/office/drawing/2014/main" id="{417490E3-71ED-04F9-7B4D-B6735675F4F8}"/>
              </a:ext>
            </a:extLst>
          </p:cNvPr>
          <p:cNvSpPr txBox="1"/>
          <p:nvPr/>
        </p:nvSpPr>
        <p:spPr>
          <a:xfrm>
            <a:off x="431528" y="6046300"/>
            <a:ext cx="7202169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ru-RU" sz="1400" spc="0" dirty="0">
              <a:latin typeface="Bahnschrift SemiBold" panose="020B0502040204020203" pitchFamily="34" charset="0"/>
            </a:endParaRPr>
          </a:p>
        </p:txBody>
      </p:sp>
      <p:sp>
        <p:nvSpPr>
          <p:cNvPr id="7" name="Google Shape;69;p3">
            <a:extLst>
              <a:ext uri="{FF2B5EF4-FFF2-40B4-BE49-F238E27FC236}">
                <a16:creationId xmlns:a16="http://schemas.microsoft.com/office/drawing/2014/main" id="{A0BE42A0-3B47-4075-89E9-8FD6C2278EB1}"/>
              </a:ext>
            </a:extLst>
          </p:cNvPr>
          <p:cNvSpPr txBox="1"/>
          <p:nvPr/>
        </p:nvSpPr>
        <p:spPr>
          <a:xfrm>
            <a:off x="11247752" y="6332972"/>
            <a:ext cx="442803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800" spc="0" dirty="0">
                <a:latin typeface="Bahnschrift SemiLight" panose="020B0502040204020203" pitchFamily="34" charset="0"/>
              </a:rPr>
              <a:t>2</a:t>
            </a:r>
            <a:r>
              <a:rPr lang="en-US" sz="1800" spc="0" dirty="0">
                <a:latin typeface="Bahnschrift SemiLight" panose="020B0502040204020203" pitchFamily="34" charset="0"/>
              </a:rPr>
              <a:t>/11</a:t>
            </a:r>
            <a:endParaRPr lang="ru-RU" sz="1800" spc="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2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0"/>
            <a:ext cx="3596508" cy="6923477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5" y="687820"/>
            <a:ext cx="2869566" cy="111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</a:rPr>
              <a:t>Актуальность </a:t>
            </a:r>
          </a:p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</a:rPr>
              <a:t>работы:</a:t>
            </a:r>
          </a:p>
        </p:txBody>
      </p:sp>
      <p:sp>
        <p:nvSpPr>
          <p:cNvPr id="8" name="Google Shape;69;p3">
            <a:extLst>
              <a:ext uri="{FF2B5EF4-FFF2-40B4-BE49-F238E27FC236}">
                <a16:creationId xmlns:a16="http://schemas.microsoft.com/office/drawing/2014/main" id="{47F17FF9-C03E-4477-AE98-FC2422BCF501}"/>
              </a:ext>
            </a:extLst>
          </p:cNvPr>
          <p:cNvSpPr txBox="1"/>
          <p:nvPr/>
        </p:nvSpPr>
        <p:spPr>
          <a:xfrm>
            <a:off x="4035786" y="3273372"/>
            <a:ext cx="3264720" cy="2973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Bahnschrift SemiLight" panose="020B0502040204020203" pitchFamily="34" charset="0"/>
              </a:rPr>
              <a:t>Государственное НКО </a:t>
            </a:r>
            <a:r>
              <a:rPr lang="en-US" sz="1400" spc="0" dirty="0">
                <a:latin typeface="Bahnschrift SemiLight" panose="020B0502040204020203" pitchFamily="34" charset="0"/>
              </a:rPr>
              <a:t>“</a:t>
            </a:r>
            <a:r>
              <a:rPr lang="ru-RU" sz="1400" spc="0" dirty="0">
                <a:latin typeface="Bahnschrift SemiLight" panose="020B0502040204020203" pitchFamily="34" charset="0"/>
              </a:rPr>
              <a:t>Институт развития интернета</a:t>
            </a:r>
            <a:r>
              <a:rPr lang="en-US" sz="1400" spc="0" dirty="0">
                <a:latin typeface="Bahnschrift SemiLight" panose="020B0502040204020203" pitchFamily="34" charset="0"/>
              </a:rPr>
              <a:t>”</a:t>
            </a:r>
            <a:r>
              <a:rPr lang="ru-RU" sz="1400" spc="0" dirty="0">
                <a:latin typeface="Bahnschrift SemiLight" panose="020B0502040204020203" pitchFamily="34" charset="0"/>
              </a:rPr>
              <a:t> (ИРИ) только в 2022 году потратила более миллиарда рублей на создание видеоигр.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r>
              <a:rPr lang="ru-RU" sz="1400" spc="0" dirty="0">
                <a:latin typeface="Bahnschrift SemiLight" panose="020B0502040204020203" pitchFamily="34" charset="0"/>
              </a:rPr>
              <a:t>В апреле 2024 вышла первая игра, профинансированная государством в рамках этого проекта, на что было потрачено </a:t>
            </a:r>
            <a:r>
              <a:rPr lang="en-US" sz="1400" spc="0" dirty="0">
                <a:latin typeface="Bahnschrift SemiLight" panose="020B0502040204020203" pitchFamily="34" charset="0"/>
              </a:rPr>
              <a:t>~</a:t>
            </a:r>
            <a:r>
              <a:rPr lang="ru-RU" sz="1400" spc="0" dirty="0">
                <a:latin typeface="Bahnschrift SemiLight" panose="020B0502040204020203" pitchFamily="34" charset="0"/>
              </a:rPr>
              <a:t>500 млн рублей. Это </a:t>
            </a:r>
            <a:r>
              <a:rPr lang="en-US" sz="1400" spc="0" dirty="0">
                <a:latin typeface="Bahnschrift SemiLight" panose="020B0502040204020203" pitchFamily="34" charset="0"/>
              </a:rPr>
              <a:t>Action- RPG “</a:t>
            </a:r>
            <a:r>
              <a:rPr lang="ru-RU" sz="1400" spc="0" dirty="0">
                <a:latin typeface="Bahnschrift SemiLight" panose="020B0502040204020203" pitchFamily="34" charset="0"/>
              </a:rPr>
              <a:t>Смута</a:t>
            </a:r>
            <a:r>
              <a:rPr lang="en-US" sz="1400" spc="0" dirty="0">
                <a:latin typeface="Bahnschrift SemiLight" panose="020B0502040204020203" pitchFamily="34" charset="0"/>
              </a:rPr>
              <a:t>”</a:t>
            </a:r>
            <a:r>
              <a:rPr lang="ru-RU" sz="1400" spc="0" dirty="0">
                <a:latin typeface="Bahnschrift SemiLight" panose="020B0502040204020203" pitchFamily="34" charset="0"/>
              </a:rPr>
              <a:t>, разработанная на движке </a:t>
            </a:r>
            <a:r>
              <a:rPr lang="en-US" sz="1400" spc="0" dirty="0">
                <a:latin typeface="Bahnschrift SemiLight" panose="020B0502040204020203" pitchFamily="34" charset="0"/>
              </a:rPr>
              <a:t>Unreal Engine 5</a:t>
            </a:r>
            <a:r>
              <a:rPr lang="ru-RU" sz="1400" spc="0" dirty="0">
                <a:latin typeface="Bahnschrift SemiLight" panose="020B0502040204020203" pitchFamily="34" charset="0"/>
              </a:rPr>
              <a:t>.</a:t>
            </a: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DC50304-FDEF-4998-BF49-198276AA869B}"/>
              </a:ext>
            </a:extLst>
          </p:cNvPr>
          <p:cNvSpPr/>
          <p:nvPr/>
        </p:nvSpPr>
        <p:spPr>
          <a:xfrm>
            <a:off x="7384388" y="3607611"/>
            <a:ext cx="2725361" cy="2725361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735F637A-2F56-419E-941B-7C48A0EC3A2C}"/>
              </a:ext>
            </a:extLst>
          </p:cNvPr>
          <p:cNvSpPr/>
          <p:nvPr/>
        </p:nvSpPr>
        <p:spPr>
          <a:xfrm>
            <a:off x="9949363" y="4556986"/>
            <a:ext cx="1689508" cy="1689508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BC36C967-B0FF-4046-8AA1-7CC555D22256}"/>
              </a:ext>
            </a:extLst>
          </p:cNvPr>
          <p:cNvSpPr/>
          <p:nvPr/>
        </p:nvSpPr>
        <p:spPr>
          <a:xfrm>
            <a:off x="9576512" y="2171433"/>
            <a:ext cx="2435211" cy="2435211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0E29F61C-F653-47AD-9728-635DA8FADCE8}"/>
              </a:ext>
            </a:extLst>
          </p:cNvPr>
          <p:cNvSpPr/>
          <p:nvPr/>
        </p:nvSpPr>
        <p:spPr>
          <a:xfrm>
            <a:off x="10387209" y="273081"/>
            <a:ext cx="1721085" cy="1721085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D9E5C557-5808-4D5D-9A66-429F051EF963}"/>
              </a:ext>
            </a:extLst>
          </p:cNvPr>
          <p:cNvSpPr/>
          <p:nvPr/>
        </p:nvSpPr>
        <p:spPr>
          <a:xfrm>
            <a:off x="8049006" y="95814"/>
            <a:ext cx="2612478" cy="2612478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CBD57C-4BD9-4627-8ADC-FDD4D4A2D874}"/>
              </a:ext>
            </a:extLst>
          </p:cNvPr>
          <p:cNvSpPr txBox="1"/>
          <p:nvPr/>
        </p:nvSpPr>
        <p:spPr>
          <a:xfrm>
            <a:off x="355745" y="2295991"/>
            <a:ext cx="2705365" cy="3621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В данный момент разработчики видеоигр очень востребованы на рынке, особенно разработчики на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Unreal Engine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. </a:t>
            </a: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Государство и частные компании активно поддерживают индустрию, чтобы создавать конкурентноспособный продукт.</a:t>
            </a:r>
          </a:p>
        </p:txBody>
      </p:sp>
      <p:sp>
        <p:nvSpPr>
          <p:cNvPr id="25" name="Google Shape;69;p3">
            <a:extLst>
              <a:ext uri="{FF2B5EF4-FFF2-40B4-BE49-F238E27FC236}">
                <a16:creationId xmlns:a16="http://schemas.microsoft.com/office/drawing/2014/main" id="{F6C70BB5-76F3-480E-80BC-865132AC5640}"/>
              </a:ext>
            </a:extLst>
          </p:cNvPr>
          <p:cNvSpPr txBox="1"/>
          <p:nvPr/>
        </p:nvSpPr>
        <p:spPr>
          <a:xfrm>
            <a:off x="4035786" y="604382"/>
            <a:ext cx="3264720" cy="247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Bahnschrift SemiLight" panose="020B0502040204020203" pitchFamily="34" charset="0"/>
              </a:rPr>
              <a:t>В рамках оптимистичного сценария российская игровая отрасль должна восстановиться к 2030 году и на эти цели будет выделено $7 млрд.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r>
              <a:rPr lang="ru-RU" sz="1400" spc="0" dirty="0">
                <a:latin typeface="Bahnschrift SemiLight" panose="020B0502040204020203" pitchFamily="34" charset="0"/>
              </a:rPr>
              <a:t>Также число сотрудников, которые заняты в индустрии, должно составить 40 тыс. человек.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</p:txBody>
      </p:sp>
      <p:sp>
        <p:nvSpPr>
          <p:cNvPr id="12" name="Google Shape;69;p3">
            <a:extLst>
              <a:ext uri="{FF2B5EF4-FFF2-40B4-BE49-F238E27FC236}">
                <a16:creationId xmlns:a16="http://schemas.microsoft.com/office/drawing/2014/main" id="{DEC08EA0-E457-4E87-89BE-E5E48F78E091}"/>
              </a:ext>
            </a:extLst>
          </p:cNvPr>
          <p:cNvSpPr txBox="1"/>
          <p:nvPr/>
        </p:nvSpPr>
        <p:spPr>
          <a:xfrm>
            <a:off x="11247752" y="6332972"/>
            <a:ext cx="442803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800" spc="0" dirty="0">
                <a:latin typeface="Bahnschrift SemiLight" panose="020B0502040204020203" pitchFamily="34" charset="0"/>
              </a:rPr>
              <a:t>3/11</a:t>
            </a:r>
            <a:endParaRPr lang="ru-RU" sz="1800" spc="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284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8077442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Основные этапы разработки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0FFF06B-EC80-49BB-899A-4C1A218D8E38}"/>
              </a:ext>
            </a:extLst>
          </p:cNvPr>
          <p:cNvGrpSpPr/>
          <p:nvPr/>
        </p:nvGrpSpPr>
        <p:grpSpPr>
          <a:xfrm>
            <a:off x="273884" y="1293658"/>
            <a:ext cx="3840164" cy="1971407"/>
            <a:chOff x="424074" y="2228303"/>
            <a:chExt cx="3840164" cy="1971407"/>
          </a:xfrm>
        </p:grpSpPr>
        <p:grpSp>
          <p:nvGrpSpPr>
            <p:cNvPr id="34" name="Группа 33">
              <a:extLst>
                <a:ext uri="{FF2B5EF4-FFF2-40B4-BE49-F238E27FC236}">
                  <a16:creationId xmlns:a16="http://schemas.microsoft.com/office/drawing/2014/main" id="{6110993E-DBB7-44D1-9790-B56658D641CD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35" name="Google Shape;69;p3">
                <a:extLst>
                  <a:ext uri="{FF2B5EF4-FFF2-40B4-BE49-F238E27FC236}">
                    <a16:creationId xmlns:a16="http://schemas.microsoft.com/office/drawing/2014/main" id="{8497430F-83DB-4260-8898-703F72F83F74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36" name="Группа 35">
                <a:extLst>
                  <a:ext uri="{FF2B5EF4-FFF2-40B4-BE49-F238E27FC236}">
                    <a16:creationId xmlns:a16="http://schemas.microsoft.com/office/drawing/2014/main" id="{B5508FA7-F861-482E-9BED-96ABD77CC58D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37" name="Google Shape;82;p10">
                  <a:extLst>
                    <a:ext uri="{FF2B5EF4-FFF2-40B4-BE49-F238E27FC236}">
                      <a16:creationId xmlns:a16="http://schemas.microsoft.com/office/drawing/2014/main" id="{6D9D9685-2FCF-45EF-B83A-B0DCCCDE1544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5E6EE184-5A8D-4274-8B09-73E9D2380F59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469212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Создание базовых классов игрока и противника:</a:t>
                  </a:r>
                </a:p>
                <a:p>
                  <a:pPr>
                    <a:lnSpc>
                      <a:spcPct val="115000"/>
                    </a:lnSpc>
                  </a:pP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Antagonist.cpp/</a:t>
                  </a:r>
                  <a:r>
                    <a:rPr lang="en-US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Antagonist.h</a:t>
                  </a:r>
                  <a:endParaRPr lang="en-US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endParaRPr>
                </a:p>
                <a:p>
                  <a:pPr>
                    <a:lnSpc>
                      <a:spcPct val="115000"/>
                    </a:lnSpc>
                  </a:pP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Protagonist.cpp/</a:t>
                  </a:r>
                  <a:r>
                    <a:rPr lang="en-US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Protagonist.h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041639AE-8A61-44CD-991A-EEE920B02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A85BB155-8CE1-46F5-B3EB-154D5829C666}"/>
              </a:ext>
            </a:extLst>
          </p:cNvPr>
          <p:cNvGrpSpPr/>
          <p:nvPr/>
        </p:nvGrpSpPr>
        <p:grpSpPr>
          <a:xfrm>
            <a:off x="286560" y="2998134"/>
            <a:ext cx="3840164" cy="1971407"/>
            <a:chOff x="424074" y="2228303"/>
            <a:chExt cx="3840164" cy="1971407"/>
          </a:xfrm>
        </p:grpSpPr>
        <p:grpSp>
          <p:nvGrpSpPr>
            <p:cNvPr id="52" name="Группа 51">
              <a:extLst>
                <a:ext uri="{FF2B5EF4-FFF2-40B4-BE49-F238E27FC236}">
                  <a16:creationId xmlns:a16="http://schemas.microsoft.com/office/drawing/2014/main" id="{F0CEC1EE-7CF6-4206-8E19-D5F187866F32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55" name="Google Shape;69;p3">
                <a:extLst>
                  <a:ext uri="{FF2B5EF4-FFF2-40B4-BE49-F238E27FC236}">
                    <a16:creationId xmlns:a16="http://schemas.microsoft.com/office/drawing/2014/main" id="{245B6D5F-D448-4AC6-9154-3A4FB695015B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56" name="Группа 55">
                <a:extLst>
                  <a:ext uri="{FF2B5EF4-FFF2-40B4-BE49-F238E27FC236}">
                    <a16:creationId xmlns:a16="http://schemas.microsoft.com/office/drawing/2014/main" id="{62F816CF-2D85-49EE-A948-F24996AC22C8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58" name="Google Shape;82;p10">
                  <a:extLst>
                    <a:ext uri="{FF2B5EF4-FFF2-40B4-BE49-F238E27FC236}">
                      <a16:creationId xmlns:a16="http://schemas.microsoft.com/office/drawing/2014/main" id="{6E0BBE08-D5BB-4702-B46F-3FDF3B12EB2F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942BE994-88C5-4826-B3ED-3E85A7D6BCA3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469212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к базовым классам функций перемещения и атак, разных для двух типов персонажей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54" name="Рисунок 53">
              <a:extLst>
                <a:ext uri="{FF2B5EF4-FFF2-40B4-BE49-F238E27FC236}">
                  <a16:creationId xmlns:a16="http://schemas.microsoft.com/office/drawing/2014/main" id="{A3AB8048-E7DD-46DC-B816-BE3A7A4C3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E263E4E-EB9B-4558-84A3-A2067A3AF0F5}"/>
              </a:ext>
            </a:extLst>
          </p:cNvPr>
          <p:cNvGrpSpPr/>
          <p:nvPr/>
        </p:nvGrpSpPr>
        <p:grpSpPr>
          <a:xfrm>
            <a:off x="286560" y="4671946"/>
            <a:ext cx="3840164" cy="1914461"/>
            <a:chOff x="382083" y="4673668"/>
            <a:chExt cx="3840164" cy="1914461"/>
          </a:xfrm>
        </p:grpSpPr>
        <p:grpSp>
          <p:nvGrpSpPr>
            <p:cNvPr id="61" name="Группа 60">
              <a:extLst>
                <a:ext uri="{FF2B5EF4-FFF2-40B4-BE49-F238E27FC236}">
                  <a16:creationId xmlns:a16="http://schemas.microsoft.com/office/drawing/2014/main" id="{014176E0-A72F-4806-AFCE-A026A27CA005}"/>
                </a:ext>
              </a:extLst>
            </p:cNvPr>
            <p:cNvGrpSpPr/>
            <p:nvPr/>
          </p:nvGrpSpPr>
          <p:grpSpPr>
            <a:xfrm>
              <a:off x="382083" y="4673668"/>
              <a:ext cx="3840164" cy="1769404"/>
              <a:chOff x="4726302" y="4634011"/>
              <a:chExt cx="3840164" cy="1769404"/>
            </a:xfrm>
          </p:grpSpPr>
          <p:sp>
            <p:nvSpPr>
              <p:cNvPr id="64" name="Google Shape;69;p3">
                <a:extLst>
                  <a:ext uri="{FF2B5EF4-FFF2-40B4-BE49-F238E27FC236}">
                    <a16:creationId xmlns:a16="http://schemas.microsoft.com/office/drawing/2014/main" id="{20F735DD-A8E9-49BD-99FB-1689C8FA8934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68" name="Группа 67">
                <a:extLst>
                  <a:ext uri="{FF2B5EF4-FFF2-40B4-BE49-F238E27FC236}">
                    <a16:creationId xmlns:a16="http://schemas.microsoft.com/office/drawing/2014/main" id="{DEF43BB1-D1F9-45F1-AECC-A6FA42F72189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69" name="Google Shape;82;p10">
                  <a:extLst>
                    <a:ext uri="{FF2B5EF4-FFF2-40B4-BE49-F238E27FC236}">
                      <a16:creationId xmlns:a16="http://schemas.microsoft.com/office/drawing/2014/main" id="{BAA99FB0-64F4-4986-9961-DF764C29143A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4CCA363-BA44-4952-A3A2-0EC509724E6E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375494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соответствующих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анимаций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для перемещений и атак, а также </a:t>
                  </a: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Blueprint’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ов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к ним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3431491-1866-4DEC-A6CB-2BB174C11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59647" y="5962515"/>
              <a:ext cx="617489" cy="625614"/>
            </a:xfrm>
            <a:prstGeom prst="rect">
              <a:avLst/>
            </a:prstGeom>
          </p:spPr>
        </p:pic>
      </p:grpSp>
      <p:grpSp>
        <p:nvGrpSpPr>
          <p:cNvPr id="78" name="Группа 77">
            <a:extLst>
              <a:ext uri="{FF2B5EF4-FFF2-40B4-BE49-F238E27FC236}">
                <a16:creationId xmlns:a16="http://schemas.microsoft.com/office/drawing/2014/main" id="{6BCD61FE-8060-4E42-B9DF-EEB2A714D84E}"/>
              </a:ext>
            </a:extLst>
          </p:cNvPr>
          <p:cNvGrpSpPr/>
          <p:nvPr/>
        </p:nvGrpSpPr>
        <p:grpSpPr>
          <a:xfrm>
            <a:off x="4396116" y="4671946"/>
            <a:ext cx="3840164" cy="1971407"/>
            <a:chOff x="424074" y="2228303"/>
            <a:chExt cx="3840164" cy="1971407"/>
          </a:xfrm>
        </p:grpSpPr>
        <p:grpSp>
          <p:nvGrpSpPr>
            <p:cNvPr id="79" name="Группа 78">
              <a:extLst>
                <a:ext uri="{FF2B5EF4-FFF2-40B4-BE49-F238E27FC236}">
                  <a16:creationId xmlns:a16="http://schemas.microsoft.com/office/drawing/2014/main" id="{9B18175C-7917-4244-951E-DCEB8917798F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81" name="Google Shape;69;p3">
                <a:extLst>
                  <a:ext uri="{FF2B5EF4-FFF2-40B4-BE49-F238E27FC236}">
                    <a16:creationId xmlns:a16="http://schemas.microsoft.com/office/drawing/2014/main" id="{1CE59D46-4222-4252-883F-5C7BA4C9AE6D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82" name="Группа 81">
                <a:extLst>
                  <a:ext uri="{FF2B5EF4-FFF2-40B4-BE49-F238E27FC236}">
                    <a16:creationId xmlns:a16="http://schemas.microsoft.com/office/drawing/2014/main" id="{84A9AD48-A5CE-4E96-8BCE-A258D49971C6}"/>
                  </a:ext>
                </a:extLst>
              </p:cNvPr>
              <p:cNvGrpSpPr/>
              <p:nvPr/>
            </p:nvGrpSpPr>
            <p:grpSpPr>
              <a:xfrm>
                <a:off x="4726302" y="5344984"/>
                <a:ext cx="3071423" cy="1058431"/>
                <a:chOff x="550834" y="951946"/>
                <a:chExt cx="2622671" cy="879163"/>
              </a:xfrm>
            </p:grpSpPr>
            <p:sp>
              <p:nvSpPr>
                <p:cNvPr id="83" name="Google Shape;82;p10">
                  <a:extLst>
                    <a:ext uri="{FF2B5EF4-FFF2-40B4-BE49-F238E27FC236}">
                      <a16:creationId xmlns:a16="http://schemas.microsoft.com/office/drawing/2014/main" id="{3DC61829-73E3-440E-93B6-C085FC32B506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E7669F38-9861-456E-8935-765F48541693}"/>
                    </a:ext>
                  </a:extLst>
                </p:cNvPr>
                <p:cNvSpPr txBox="1"/>
                <p:nvPr/>
              </p:nvSpPr>
              <p:spPr>
                <a:xfrm>
                  <a:off x="611916" y="1015974"/>
                  <a:ext cx="2469212" cy="6733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just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Отладка взаимодействия двух персонажей в бою, написание функций получения урона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80" name="Рисунок 79">
              <a:extLst>
                <a:ext uri="{FF2B5EF4-FFF2-40B4-BE49-F238E27FC236}">
                  <a16:creationId xmlns:a16="http://schemas.microsoft.com/office/drawing/2014/main" id="{9912CA41-BE21-4B10-AD28-EC66C5576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ED859230-CE02-466F-A03A-143AC4FBBB5B}"/>
              </a:ext>
            </a:extLst>
          </p:cNvPr>
          <p:cNvGrpSpPr/>
          <p:nvPr/>
        </p:nvGrpSpPr>
        <p:grpSpPr>
          <a:xfrm>
            <a:off x="4396116" y="1321187"/>
            <a:ext cx="3840164" cy="1973200"/>
            <a:chOff x="4491639" y="3068427"/>
            <a:chExt cx="3840164" cy="1973200"/>
          </a:xfrm>
        </p:grpSpPr>
        <p:grpSp>
          <p:nvGrpSpPr>
            <p:cNvPr id="12" name="Группа 11">
              <a:extLst>
                <a:ext uri="{FF2B5EF4-FFF2-40B4-BE49-F238E27FC236}">
                  <a16:creationId xmlns:a16="http://schemas.microsoft.com/office/drawing/2014/main" id="{239FE45B-228F-48AB-B3AE-89C391239339}"/>
                </a:ext>
              </a:extLst>
            </p:cNvPr>
            <p:cNvGrpSpPr/>
            <p:nvPr/>
          </p:nvGrpSpPr>
          <p:grpSpPr>
            <a:xfrm>
              <a:off x="4491639" y="3068427"/>
              <a:ext cx="3840164" cy="1973200"/>
              <a:chOff x="4491639" y="3068427"/>
              <a:chExt cx="3840164" cy="1973200"/>
            </a:xfrm>
          </p:grpSpPr>
          <p:grpSp>
            <p:nvGrpSpPr>
              <p:cNvPr id="72" name="Группа 71">
                <a:extLst>
                  <a:ext uri="{FF2B5EF4-FFF2-40B4-BE49-F238E27FC236}">
                    <a16:creationId xmlns:a16="http://schemas.microsoft.com/office/drawing/2014/main" id="{13D840DE-7BDD-4479-AF86-EA28694E381B}"/>
                  </a:ext>
                </a:extLst>
              </p:cNvPr>
              <p:cNvGrpSpPr/>
              <p:nvPr/>
            </p:nvGrpSpPr>
            <p:grpSpPr>
              <a:xfrm>
                <a:off x="4491639" y="3068427"/>
                <a:ext cx="3840164" cy="1769404"/>
                <a:chOff x="4726302" y="4634011"/>
                <a:chExt cx="3840164" cy="1769404"/>
              </a:xfrm>
            </p:grpSpPr>
            <p:sp>
              <p:nvSpPr>
                <p:cNvPr id="74" name="Google Shape;69;p3">
                  <a:extLst>
                    <a:ext uri="{FF2B5EF4-FFF2-40B4-BE49-F238E27FC236}">
                      <a16:creationId xmlns:a16="http://schemas.microsoft.com/office/drawing/2014/main" id="{7369AFB5-DAD2-4B80-9A58-346416AE4019}"/>
                    </a:ext>
                  </a:extLst>
                </p:cNvPr>
                <p:cNvSpPr txBox="1"/>
                <p:nvPr/>
              </p:nvSpPr>
              <p:spPr>
                <a:xfrm>
                  <a:off x="4809828" y="4634011"/>
                  <a:ext cx="3756638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defPPr>
                  <a:lvl1pPr>
                    <a:lnSpc>
                      <a:spcPct val="115000"/>
                    </a:lnSpc>
                    <a:defRPr sz="2000" spc="300">
                      <a:solidFill>
                        <a:srgbClr val="434343"/>
                      </a:solidFill>
                      <a:latin typeface="ALS Sector Regular" pitchFamily="2" charset="0"/>
                      <a:cs typeface="ALS Sector Regular" pitchFamily="2" charset="0"/>
                    </a:defRPr>
                  </a:lvl1pPr>
                </a:lstStyle>
                <a:p>
                  <a:pPr>
                    <a:lnSpc>
                      <a:spcPct val="100000"/>
                    </a:lnSpc>
                  </a:pPr>
                  <a:endParaRPr sz="1600" dirty="0">
                    <a:solidFill>
                      <a:srgbClr val="B04848"/>
                    </a:solidFill>
                    <a:latin typeface="Bahnschrift SemiLight" panose="020B0502040204020203" pitchFamily="34" charset="0"/>
                  </a:endParaRPr>
                </a:p>
              </p:txBody>
            </p:sp>
            <p:grpSp>
              <p:nvGrpSpPr>
                <p:cNvPr id="75" name="Группа 74">
                  <a:extLst>
                    <a:ext uri="{FF2B5EF4-FFF2-40B4-BE49-F238E27FC236}">
                      <a16:creationId xmlns:a16="http://schemas.microsoft.com/office/drawing/2014/main" id="{53CCB108-6123-4F62-8DCB-B8E1D6552AB9}"/>
                    </a:ext>
                  </a:extLst>
                </p:cNvPr>
                <p:cNvGrpSpPr/>
                <p:nvPr/>
              </p:nvGrpSpPr>
              <p:grpSpPr>
                <a:xfrm>
                  <a:off x="4726302" y="5326102"/>
                  <a:ext cx="3071423" cy="1077313"/>
                  <a:chOff x="550834" y="936262"/>
                  <a:chExt cx="2622671" cy="894847"/>
                </a:xfrm>
              </p:grpSpPr>
              <p:sp>
                <p:nvSpPr>
                  <p:cNvPr id="76" name="Google Shape;82;p10">
                    <a:extLst>
                      <a:ext uri="{FF2B5EF4-FFF2-40B4-BE49-F238E27FC236}">
                        <a16:creationId xmlns:a16="http://schemas.microsoft.com/office/drawing/2014/main" id="{D97038A4-7CAA-42D8-90E1-3983977B3B3C}"/>
                      </a:ext>
                    </a:extLst>
                  </p:cNvPr>
                  <p:cNvSpPr/>
                  <p:nvPr/>
                </p:nvSpPr>
                <p:spPr>
                  <a:xfrm>
                    <a:off x="550834" y="951946"/>
                    <a:ext cx="2622671" cy="879163"/>
                  </a:xfrm>
                  <a:prstGeom prst="roundRect">
                    <a:avLst>
                      <a:gd name="adj" fmla="val 10217"/>
                    </a:avLst>
                  </a:prstGeom>
                  <a:solidFill>
                    <a:srgbClr val="B04848"/>
                  </a:solidFill>
                  <a:ln>
                    <a:noFill/>
                  </a:ln>
                  <a:effectLst>
                    <a:outerShdw blurRad="114300" dist="47625" dir="1680000" algn="bl" rotWithShape="0">
                      <a:srgbClr val="000000">
                        <a:alpha val="8630"/>
                      </a:srgbClr>
                    </a:outerShdw>
                  </a:effectLst>
                </p:spPr>
                <p:txBody>
                  <a:bodyPr spcFirstLastPara="1" wrap="square" lIns="90000" tIns="72000" rIns="72000" bIns="0" anchor="t" anchorCtr="0">
                    <a:noAutofit/>
                  </a:bodyPr>
                  <a:lstStyle/>
                  <a:p>
                    <a:endParaRPr lang="ru-RU" sz="1000" dirty="0">
                      <a:solidFill>
                        <a:srgbClr val="434343"/>
                      </a:solidFill>
                      <a:latin typeface="ALS Sector Regular" pitchFamily="2" charset="0"/>
                      <a:ea typeface="Roboto Medium"/>
                      <a:cs typeface="ALS Sector Regular" pitchFamily="2" charset="0"/>
                      <a:sym typeface="Roboto Medium"/>
                    </a:endParaRPr>
                  </a:p>
                </p:txBody>
              </p:sp>
              <p:sp>
                <p:nvSpPr>
                  <p:cNvPr id="77" name="TextBox 76">
                    <a:extLst>
                      <a:ext uri="{FF2B5EF4-FFF2-40B4-BE49-F238E27FC236}">
                        <a16:creationId xmlns:a16="http://schemas.microsoft.com/office/drawing/2014/main" id="{2A034F01-6941-4BCE-BE29-9C1DE0566B4C}"/>
                      </a:ext>
                    </a:extLst>
                  </p:cNvPr>
                  <p:cNvSpPr txBox="1"/>
                  <p:nvPr/>
                </p:nvSpPr>
                <p:spPr>
                  <a:xfrm>
                    <a:off x="611916" y="936262"/>
                    <a:ext cx="2469212" cy="879163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l" rtl="0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400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Добавление системы здоровья и смерти, при его лишении. </a:t>
                    </a:r>
                  </a:p>
                  <a:p>
                    <a:pPr marL="0" marR="0" lvl="0" indent="0" algn="l" rtl="0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400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Добавление виджетов, отображающих здоровье</a:t>
                    </a:r>
                    <a:endPara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 Medium"/>
                      <a:cs typeface="ALS Sector Regular" pitchFamily="2" charset="0"/>
                      <a:sym typeface="Roboto Medium"/>
                    </a:endParaRPr>
                  </a:p>
                </p:txBody>
              </p:sp>
            </p:grpSp>
          </p:grpSp>
          <p:pic>
            <p:nvPicPr>
              <p:cNvPr id="85" name="Рисунок 84">
                <a:extLst>
                  <a:ext uri="{FF2B5EF4-FFF2-40B4-BE49-F238E27FC236}">
                    <a16:creationId xmlns:a16="http://schemas.microsoft.com/office/drawing/2014/main" id="{AE79F088-1B60-497E-A57A-184A5B31CF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82035" y="4416013"/>
                <a:ext cx="617489" cy="625614"/>
              </a:xfrm>
              <a:prstGeom prst="rect">
                <a:avLst/>
              </a:prstGeom>
            </p:spPr>
          </p:pic>
        </p:grpSp>
        <p:pic>
          <p:nvPicPr>
            <p:cNvPr id="86" name="Рисунок 85">
              <a:extLst>
                <a:ext uri="{FF2B5EF4-FFF2-40B4-BE49-F238E27FC236}">
                  <a16:creationId xmlns:a16="http://schemas.microsoft.com/office/drawing/2014/main" id="{14885B48-0B8E-4CB5-AAD1-76A2AD26F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2549" y="4127325"/>
              <a:ext cx="617489" cy="694082"/>
            </a:xfrm>
            <a:prstGeom prst="rect">
              <a:avLst/>
            </a:prstGeom>
          </p:spPr>
        </p:pic>
      </p:grpSp>
      <p:grpSp>
        <p:nvGrpSpPr>
          <p:cNvPr id="91" name="Группа 90">
            <a:extLst>
              <a:ext uri="{FF2B5EF4-FFF2-40B4-BE49-F238E27FC236}">
                <a16:creationId xmlns:a16="http://schemas.microsoft.com/office/drawing/2014/main" id="{D784416F-CE40-4683-B3F4-31EA827FD4A8}"/>
              </a:ext>
            </a:extLst>
          </p:cNvPr>
          <p:cNvGrpSpPr/>
          <p:nvPr/>
        </p:nvGrpSpPr>
        <p:grpSpPr>
          <a:xfrm>
            <a:off x="8331803" y="1335113"/>
            <a:ext cx="3840164" cy="1971407"/>
            <a:chOff x="424074" y="2228303"/>
            <a:chExt cx="3840164" cy="1971407"/>
          </a:xfrm>
        </p:grpSpPr>
        <p:grpSp>
          <p:nvGrpSpPr>
            <p:cNvPr id="92" name="Группа 91">
              <a:extLst>
                <a:ext uri="{FF2B5EF4-FFF2-40B4-BE49-F238E27FC236}">
                  <a16:creationId xmlns:a16="http://schemas.microsoft.com/office/drawing/2014/main" id="{F5E73575-8945-4644-BE1C-18765CB46017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5"/>
              <a:chOff x="4726302" y="4634011"/>
              <a:chExt cx="3840164" cy="1769405"/>
            </a:xfrm>
          </p:grpSpPr>
          <p:sp>
            <p:nvSpPr>
              <p:cNvPr id="94" name="Google Shape;69;p3">
                <a:extLst>
                  <a:ext uri="{FF2B5EF4-FFF2-40B4-BE49-F238E27FC236}">
                    <a16:creationId xmlns:a16="http://schemas.microsoft.com/office/drawing/2014/main" id="{B9A1EE0E-9857-4F86-8588-36886BAECA3E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95" name="Группа 94">
                <a:extLst>
                  <a:ext uri="{FF2B5EF4-FFF2-40B4-BE49-F238E27FC236}">
                    <a16:creationId xmlns:a16="http://schemas.microsoft.com/office/drawing/2014/main" id="{E4FBE66E-B149-4519-9FAF-87B17D109AEF}"/>
                  </a:ext>
                </a:extLst>
              </p:cNvPr>
              <p:cNvGrpSpPr/>
              <p:nvPr/>
            </p:nvGrpSpPr>
            <p:grpSpPr>
              <a:xfrm>
                <a:off x="4726302" y="5333652"/>
                <a:ext cx="3071423" cy="1069764"/>
                <a:chOff x="550834" y="942533"/>
                <a:chExt cx="2622671" cy="888576"/>
              </a:xfrm>
            </p:grpSpPr>
            <p:sp>
              <p:nvSpPr>
                <p:cNvPr id="96" name="Google Shape;82;p10">
                  <a:extLst>
                    <a:ext uri="{FF2B5EF4-FFF2-40B4-BE49-F238E27FC236}">
                      <a16:creationId xmlns:a16="http://schemas.microsoft.com/office/drawing/2014/main" id="{879B3B6D-D86C-4B7E-B92C-2088FBFDF9BD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C8CE192C-9956-40B9-B61D-6E93393B5E53}"/>
                    </a:ext>
                  </a:extLst>
                </p:cNvPr>
                <p:cNvSpPr txBox="1"/>
                <p:nvPr/>
              </p:nvSpPr>
              <p:spPr>
                <a:xfrm>
                  <a:off x="611916" y="942533"/>
                  <a:ext cx="2507335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управляющего элемента, содержащего систему возрождения противника и героя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93" name="Рисунок 92">
              <a:extLst>
                <a:ext uri="{FF2B5EF4-FFF2-40B4-BE49-F238E27FC236}">
                  <a16:creationId xmlns:a16="http://schemas.microsoft.com/office/drawing/2014/main" id="{CD6CCB51-4366-463D-B366-E5E08BC36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cxnSp>
        <p:nvCxnSpPr>
          <p:cNvPr id="113" name="Прямая соединительная линия 112">
            <a:extLst>
              <a:ext uri="{FF2B5EF4-FFF2-40B4-BE49-F238E27FC236}">
                <a16:creationId xmlns:a16="http://schemas.microsoft.com/office/drawing/2014/main" id="{AF921157-E31B-4BF7-9BB3-6F8B4D47E319}"/>
              </a:ext>
            </a:extLst>
          </p:cNvPr>
          <p:cNvCxnSpPr>
            <a:cxnSpLocks/>
          </p:cNvCxnSpPr>
          <p:nvPr/>
        </p:nvCxnSpPr>
        <p:spPr>
          <a:xfrm>
            <a:off x="9933245" y="3112351"/>
            <a:ext cx="0" cy="576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Прямая соединительная линия 116">
            <a:extLst>
              <a:ext uri="{FF2B5EF4-FFF2-40B4-BE49-F238E27FC236}">
                <a16:creationId xmlns:a16="http://schemas.microsoft.com/office/drawing/2014/main" id="{D7E2D6F7-2B84-431F-B459-B4D88199AA45}"/>
              </a:ext>
            </a:extLst>
          </p:cNvPr>
          <p:cNvCxnSpPr>
            <a:cxnSpLocks/>
          </p:cNvCxnSpPr>
          <p:nvPr/>
        </p:nvCxnSpPr>
        <p:spPr>
          <a:xfrm>
            <a:off x="5833685" y="3084637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Прямая соединительная линия 117">
            <a:extLst>
              <a:ext uri="{FF2B5EF4-FFF2-40B4-BE49-F238E27FC236}">
                <a16:creationId xmlns:a16="http://schemas.microsoft.com/office/drawing/2014/main" id="{B8D9D104-4231-4F40-AA7C-A425BBC0D72E}"/>
              </a:ext>
            </a:extLst>
          </p:cNvPr>
          <p:cNvCxnSpPr>
            <a:cxnSpLocks/>
          </p:cNvCxnSpPr>
          <p:nvPr/>
        </p:nvCxnSpPr>
        <p:spPr>
          <a:xfrm>
            <a:off x="5833685" y="4768925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Прямая соединительная линия 118">
            <a:extLst>
              <a:ext uri="{FF2B5EF4-FFF2-40B4-BE49-F238E27FC236}">
                <a16:creationId xmlns:a16="http://schemas.microsoft.com/office/drawing/2014/main" id="{B570E7A1-31EA-4B20-88E6-2F31BD0A4891}"/>
              </a:ext>
            </a:extLst>
          </p:cNvPr>
          <p:cNvCxnSpPr>
            <a:cxnSpLocks/>
          </p:cNvCxnSpPr>
          <p:nvPr/>
        </p:nvCxnSpPr>
        <p:spPr>
          <a:xfrm>
            <a:off x="1749069" y="4767538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Прямая соединительная линия 119">
            <a:extLst>
              <a:ext uri="{FF2B5EF4-FFF2-40B4-BE49-F238E27FC236}">
                <a16:creationId xmlns:a16="http://schemas.microsoft.com/office/drawing/2014/main" id="{B3BB2A33-C1A2-46EB-B0D2-B996A7B97120}"/>
              </a:ext>
            </a:extLst>
          </p:cNvPr>
          <p:cNvCxnSpPr>
            <a:cxnSpLocks/>
          </p:cNvCxnSpPr>
          <p:nvPr/>
        </p:nvCxnSpPr>
        <p:spPr>
          <a:xfrm>
            <a:off x="1749069" y="3072389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Прямая соединительная линия 120">
            <a:extLst>
              <a:ext uri="{FF2B5EF4-FFF2-40B4-BE49-F238E27FC236}">
                <a16:creationId xmlns:a16="http://schemas.microsoft.com/office/drawing/2014/main" id="{3ADBC5B2-987B-4660-8F7C-B9D2B9E49537}"/>
              </a:ext>
            </a:extLst>
          </p:cNvPr>
          <p:cNvCxnSpPr>
            <a:cxnSpLocks/>
          </p:cNvCxnSpPr>
          <p:nvPr/>
        </p:nvCxnSpPr>
        <p:spPr>
          <a:xfrm flipH="1">
            <a:off x="3357983" y="5769994"/>
            <a:ext cx="1038133" cy="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Прямая соединительная линия 123">
            <a:extLst>
              <a:ext uri="{FF2B5EF4-FFF2-40B4-BE49-F238E27FC236}">
                <a16:creationId xmlns:a16="http://schemas.microsoft.com/office/drawing/2014/main" id="{08EA7A83-3030-4C06-A234-30CDA81EA55A}"/>
              </a:ext>
            </a:extLst>
          </p:cNvPr>
          <p:cNvCxnSpPr>
            <a:cxnSpLocks/>
          </p:cNvCxnSpPr>
          <p:nvPr/>
        </p:nvCxnSpPr>
        <p:spPr>
          <a:xfrm flipH="1">
            <a:off x="7467539" y="2263371"/>
            <a:ext cx="878564" cy="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4" name="Группа 133">
            <a:extLst>
              <a:ext uri="{FF2B5EF4-FFF2-40B4-BE49-F238E27FC236}">
                <a16:creationId xmlns:a16="http://schemas.microsoft.com/office/drawing/2014/main" id="{1F4AD9D1-9980-4EF9-94AC-AD53A5DBA61E}"/>
              </a:ext>
            </a:extLst>
          </p:cNvPr>
          <p:cNvGrpSpPr/>
          <p:nvPr/>
        </p:nvGrpSpPr>
        <p:grpSpPr>
          <a:xfrm>
            <a:off x="4396116" y="2983640"/>
            <a:ext cx="3840164" cy="1971407"/>
            <a:chOff x="424074" y="2228303"/>
            <a:chExt cx="3840164" cy="1971407"/>
          </a:xfrm>
        </p:grpSpPr>
        <p:grpSp>
          <p:nvGrpSpPr>
            <p:cNvPr id="135" name="Группа 134">
              <a:extLst>
                <a:ext uri="{FF2B5EF4-FFF2-40B4-BE49-F238E27FC236}">
                  <a16:creationId xmlns:a16="http://schemas.microsoft.com/office/drawing/2014/main" id="{329736D0-71B4-4BFD-A611-922782F349D6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5"/>
              <a:chOff x="4726302" y="4634011"/>
              <a:chExt cx="3840164" cy="1769405"/>
            </a:xfrm>
          </p:grpSpPr>
          <p:sp>
            <p:nvSpPr>
              <p:cNvPr id="137" name="Google Shape;69;p3">
                <a:extLst>
                  <a:ext uri="{FF2B5EF4-FFF2-40B4-BE49-F238E27FC236}">
                    <a16:creationId xmlns:a16="http://schemas.microsoft.com/office/drawing/2014/main" id="{FFCCFBE4-F128-40E1-8862-7E205C4589BA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138" name="Группа 137">
                <a:extLst>
                  <a:ext uri="{FF2B5EF4-FFF2-40B4-BE49-F238E27FC236}">
                    <a16:creationId xmlns:a16="http://schemas.microsoft.com/office/drawing/2014/main" id="{922D66EB-0EBD-4A0B-9AE4-17D5740D5EF1}"/>
                  </a:ext>
                </a:extLst>
              </p:cNvPr>
              <p:cNvGrpSpPr/>
              <p:nvPr/>
            </p:nvGrpSpPr>
            <p:grpSpPr>
              <a:xfrm>
                <a:off x="4726302" y="5333652"/>
                <a:ext cx="3071423" cy="1069764"/>
                <a:chOff x="550834" y="942533"/>
                <a:chExt cx="2622671" cy="888576"/>
              </a:xfrm>
            </p:grpSpPr>
            <p:sp>
              <p:nvSpPr>
                <p:cNvPr id="139" name="Google Shape;82;p10">
                  <a:extLst>
                    <a:ext uri="{FF2B5EF4-FFF2-40B4-BE49-F238E27FC236}">
                      <a16:creationId xmlns:a16="http://schemas.microsoft.com/office/drawing/2014/main" id="{FAC15148-1EE6-4A6C-9941-A925E4D14328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C3585269-B4F5-4F66-91F2-C808BBBCF0ED}"/>
                    </a:ext>
                  </a:extLst>
                </p:cNvPr>
                <p:cNvSpPr txBox="1"/>
                <p:nvPr/>
              </p:nvSpPr>
              <p:spPr>
                <a:xfrm>
                  <a:off x="611916" y="942533"/>
                  <a:ext cx="2507335" cy="87916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системы захвата внимания и дополнительных функций к классу персонажа игрока для этого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136" name="Рисунок 135">
              <a:extLst>
                <a:ext uri="{FF2B5EF4-FFF2-40B4-BE49-F238E27FC236}">
                  <a16:creationId xmlns:a16="http://schemas.microsoft.com/office/drawing/2014/main" id="{D932DBB1-D342-4EDA-8323-303E3528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sp>
        <p:nvSpPr>
          <p:cNvPr id="87" name="Google Shape;69;p3">
            <a:extLst>
              <a:ext uri="{FF2B5EF4-FFF2-40B4-BE49-F238E27FC236}">
                <a16:creationId xmlns:a16="http://schemas.microsoft.com/office/drawing/2014/main" id="{EC217750-7741-4662-A078-5A306F33BC0A}"/>
              </a:ext>
            </a:extLst>
          </p:cNvPr>
          <p:cNvSpPr txBox="1"/>
          <p:nvPr/>
        </p:nvSpPr>
        <p:spPr>
          <a:xfrm>
            <a:off x="11247752" y="6332972"/>
            <a:ext cx="442803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800" spc="0" dirty="0">
                <a:latin typeface="Bahnschrift SemiLight" panose="020B0502040204020203" pitchFamily="34" charset="0"/>
              </a:rPr>
              <a:t>4/11</a:t>
            </a:r>
            <a:endParaRPr lang="ru-RU" sz="1800" spc="0" dirty="0">
              <a:latin typeface="Bahnschrift SemiLight" panose="020B0502040204020203" pitchFamily="34" charset="0"/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C089E288-5735-4C50-96F9-612CEE28FC74}"/>
              </a:ext>
            </a:extLst>
          </p:cNvPr>
          <p:cNvGrpSpPr/>
          <p:nvPr/>
        </p:nvGrpSpPr>
        <p:grpSpPr>
          <a:xfrm>
            <a:off x="8406602" y="2991426"/>
            <a:ext cx="3840164" cy="2064954"/>
            <a:chOff x="8406602" y="2991426"/>
            <a:chExt cx="3840164" cy="2064954"/>
          </a:xfrm>
        </p:grpSpPr>
        <p:grpSp>
          <p:nvGrpSpPr>
            <p:cNvPr id="2" name="Группа 1">
              <a:extLst>
                <a:ext uri="{FF2B5EF4-FFF2-40B4-BE49-F238E27FC236}">
                  <a16:creationId xmlns:a16="http://schemas.microsoft.com/office/drawing/2014/main" id="{60074804-F9CD-487D-987A-FEC4CB2F9010}"/>
                </a:ext>
              </a:extLst>
            </p:cNvPr>
            <p:cNvGrpSpPr/>
            <p:nvPr/>
          </p:nvGrpSpPr>
          <p:grpSpPr>
            <a:xfrm>
              <a:off x="8406602" y="2991426"/>
              <a:ext cx="3840164" cy="1849528"/>
              <a:chOff x="8406602" y="2991426"/>
              <a:chExt cx="3840164" cy="1849528"/>
            </a:xfrm>
          </p:grpSpPr>
          <p:grpSp>
            <p:nvGrpSpPr>
              <p:cNvPr id="99" name="Группа 98">
                <a:extLst>
                  <a:ext uri="{FF2B5EF4-FFF2-40B4-BE49-F238E27FC236}">
                    <a16:creationId xmlns:a16="http://schemas.microsoft.com/office/drawing/2014/main" id="{70E00185-DE87-42DE-A87A-4C9A67B2091F}"/>
                  </a:ext>
                </a:extLst>
              </p:cNvPr>
              <p:cNvGrpSpPr/>
              <p:nvPr/>
            </p:nvGrpSpPr>
            <p:grpSpPr>
              <a:xfrm>
                <a:off x="8406602" y="2991426"/>
                <a:ext cx="3840164" cy="1849528"/>
                <a:chOff x="4726302" y="4634011"/>
                <a:chExt cx="3840164" cy="1849528"/>
              </a:xfrm>
            </p:grpSpPr>
            <p:sp>
              <p:nvSpPr>
                <p:cNvPr id="101" name="Google Shape;69;p3">
                  <a:extLst>
                    <a:ext uri="{FF2B5EF4-FFF2-40B4-BE49-F238E27FC236}">
                      <a16:creationId xmlns:a16="http://schemas.microsoft.com/office/drawing/2014/main" id="{C2D3C6C1-4562-46B1-BDF7-5CFB0366427C}"/>
                    </a:ext>
                  </a:extLst>
                </p:cNvPr>
                <p:cNvSpPr txBox="1"/>
                <p:nvPr/>
              </p:nvSpPr>
              <p:spPr>
                <a:xfrm>
                  <a:off x="4809828" y="4634011"/>
                  <a:ext cx="3756638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defPPr>
                  <a:lvl1pPr>
                    <a:lnSpc>
                      <a:spcPct val="115000"/>
                    </a:lnSpc>
                    <a:defRPr sz="2000" spc="300">
                      <a:solidFill>
                        <a:srgbClr val="434343"/>
                      </a:solidFill>
                      <a:latin typeface="ALS Sector Regular" pitchFamily="2" charset="0"/>
                      <a:cs typeface="ALS Sector Regular" pitchFamily="2" charset="0"/>
                    </a:defRPr>
                  </a:lvl1pPr>
                </a:lstStyle>
                <a:p>
                  <a:pPr>
                    <a:lnSpc>
                      <a:spcPct val="100000"/>
                    </a:lnSpc>
                  </a:pPr>
                  <a:endParaRPr sz="1600" dirty="0">
                    <a:solidFill>
                      <a:srgbClr val="B04848"/>
                    </a:solidFill>
                    <a:latin typeface="Bahnschrift SemiLight" panose="020B0502040204020203" pitchFamily="34" charset="0"/>
                  </a:endParaRPr>
                </a:p>
              </p:txBody>
            </p:sp>
            <p:grpSp>
              <p:nvGrpSpPr>
                <p:cNvPr id="102" name="Группа 101">
                  <a:extLst>
                    <a:ext uri="{FF2B5EF4-FFF2-40B4-BE49-F238E27FC236}">
                      <a16:creationId xmlns:a16="http://schemas.microsoft.com/office/drawing/2014/main" id="{570D3637-779D-4695-987E-E64E4FCBCA6B}"/>
                    </a:ext>
                  </a:extLst>
                </p:cNvPr>
                <p:cNvGrpSpPr/>
                <p:nvPr/>
              </p:nvGrpSpPr>
              <p:grpSpPr>
                <a:xfrm>
                  <a:off x="4726302" y="5344984"/>
                  <a:ext cx="3071423" cy="1138555"/>
                  <a:chOff x="550834" y="951946"/>
                  <a:chExt cx="2622671" cy="945716"/>
                </a:xfrm>
              </p:grpSpPr>
              <p:sp>
                <p:nvSpPr>
                  <p:cNvPr id="103" name="Google Shape;82;p10">
                    <a:extLst>
                      <a:ext uri="{FF2B5EF4-FFF2-40B4-BE49-F238E27FC236}">
                        <a16:creationId xmlns:a16="http://schemas.microsoft.com/office/drawing/2014/main" id="{8D96A704-DE0C-4AF0-99D4-86C398695CB4}"/>
                      </a:ext>
                    </a:extLst>
                  </p:cNvPr>
                  <p:cNvSpPr/>
                  <p:nvPr/>
                </p:nvSpPr>
                <p:spPr>
                  <a:xfrm>
                    <a:off x="550834" y="951946"/>
                    <a:ext cx="2622671" cy="945716"/>
                  </a:xfrm>
                  <a:prstGeom prst="roundRect">
                    <a:avLst>
                      <a:gd name="adj" fmla="val 10217"/>
                    </a:avLst>
                  </a:prstGeom>
                  <a:solidFill>
                    <a:srgbClr val="B04848"/>
                  </a:solidFill>
                  <a:ln>
                    <a:noFill/>
                  </a:ln>
                  <a:effectLst>
                    <a:outerShdw blurRad="114300" dist="47625" dir="1680000" algn="bl" rotWithShape="0">
                      <a:srgbClr val="000000">
                        <a:alpha val="8630"/>
                      </a:srgbClr>
                    </a:outerShdw>
                  </a:effectLst>
                </p:spPr>
                <p:txBody>
                  <a:bodyPr spcFirstLastPara="1" wrap="square" lIns="90000" tIns="72000" rIns="72000" bIns="0" anchor="t" anchorCtr="0">
                    <a:noAutofit/>
                  </a:bodyPr>
                  <a:lstStyle/>
                  <a:p>
                    <a:endParaRPr lang="ru-RU" sz="1000" dirty="0">
                      <a:solidFill>
                        <a:srgbClr val="434343"/>
                      </a:solidFill>
                      <a:latin typeface="ALS Sector Regular" pitchFamily="2" charset="0"/>
                      <a:ea typeface="Roboto Medium"/>
                      <a:cs typeface="ALS Sector Regular" pitchFamily="2" charset="0"/>
                      <a:sym typeface="Roboto Medium"/>
                    </a:endParaRPr>
                  </a:p>
                </p:txBody>
              </p:sp>
              <p:sp>
                <p:nvSpPr>
                  <p:cNvPr id="104" name="TextBox 103">
                    <a:extLst>
                      <a:ext uri="{FF2B5EF4-FFF2-40B4-BE49-F238E27FC236}">
                        <a16:creationId xmlns:a16="http://schemas.microsoft.com/office/drawing/2014/main" id="{371F7B81-C2FA-46E8-828A-A2527307E1AA}"/>
                      </a:ext>
                    </a:extLst>
                  </p:cNvPr>
                  <p:cNvSpPr txBox="1"/>
                  <p:nvPr/>
                </p:nvSpPr>
                <p:spPr>
                  <a:xfrm>
                    <a:off x="611916" y="976325"/>
                    <a:ext cx="2437033" cy="879163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rtl="0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400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Добавление визуальной части проекта в сцену: модели, арена, эффекты. </a:t>
                    </a:r>
                    <a:r>
                      <a:rPr lang="ru-RU" sz="1400" dirty="0" err="1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Ретаргетинг</a:t>
                    </a:r>
                    <a:r>
                      <a:rPr lang="ru-RU" sz="1400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 </a:t>
                    </a:r>
                    <a:r>
                      <a:rPr lang="ru-RU" sz="1400" dirty="0" err="1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анимаций</a:t>
                    </a:r>
                    <a:r>
                      <a:rPr lang="ru-RU" sz="1400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 к новым моделям</a:t>
                    </a:r>
                    <a:endPara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 Medium"/>
                      <a:cs typeface="ALS Sector Regular" pitchFamily="2" charset="0"/>
                      <a:sym typeface="Roboto Medium"/>
                    </a:endParaRPr>
                  </a:p>
                </p:txBody>
              </p:sp>
            </p:grpSp>
          </p:grpSp>
          <p:pic>
            <p:nvPicPr>
              <p:cNvPr id="89" name="Рисунок 88">
                <a:extLst>
                  <a:ext uri="{FF2B5EF4-FFF2-40B4-BE49-F238E27FC236}">
                    <a16:creationId xmlns:a16="http://schemas.microsoft.com/office/drawing/2014/main" id="{E34B6626-F74C-41A9-A8C1-EF632B0E1A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11256889" y="4104053"/>
                <a:ext cx="617489" cy="625613"/>
              </a:xfrm>
              <a:prstGeom prst="rect">
                <a:avLst/>
              </a:prstGeom>
            </p:spPr>
          </p:pic>
        </p:grpSp>
        <p:pic>
          <p:nvPicPr>
            <p:cNvPr id="90" name="Рисунок 89">
              <a:extLst>
                <a:ext uri="{FF2B5EF4-FFF2-40B4-BE49-F238E27FC236}">
                  <a16:creationId xmlns:a16="http://schemas.microsoft.com/office/drawing/2014/main" id="{3FF3842A-8B33-475D-A211-82A53BB0A2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0782090" y="4287511"/>
              <a:ext cx="768869" cy="7688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4031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82;p10">
            <a:extLst>
              <a:ext uri="{FF2B5EF4-FFF2-40B4-BE49-F238E27FC236}">
                <a16:creationId xmlns:a16="http://schemas.microsoft.com/office/drawing/2014/main" id="{D62CE030-2814-44CE-B2B9-F11FDEA3D526}"/>
              </a:ext>
            </a:extLst>
          </p:cNvPr>
          <p:cNvSpPr/>
          <p:nvPr/>
        </p:nvSpPr>
        <p:spPr>
          <a:xfrm>
            <a:off x="6308133" y="2281236"/>
            <a:ext cx="4821103" cy="4529137"/>
          </a:xfrm>
          <a:prstGeom prst="roundRect">
            <a:avLst>
              <a:gd name="adj" fmla="val 8823"/>
            </a:avLst>
          </a:prstGeom>
          <a:solidFill>
            <a:srgbClr val="EBCDCD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13" name="Google Shape;82;p10">
            <a:extLst>
              <a:ext uri="{FF2B5EF4-FFF2-40B4-BE49-F238E27FC236}">
                <a16:creationId xmlns:a16="http://schemas.microsoft.com/office/drawing/2014/main" id="{01AF3511-A304-4142-B43B-52FDA3E51474}"/>
              </a:ext>
            </a:extLst>
          </p:cNvPr>
          <p:cNvSpPr/>
          <p:nvPr/>
        </p:nvSpPr>
        <p:spPr>
          <a:xfrm>
            <a:off x="528663" y="2281237"/>
            <a:ext cx="4821103" cy="4529137"/>
          </a:xfrm>
          <a:prstGeom prst="roundRect">
            <a:avLst>
              <a:gd name="adj" fmla="val 8823"/>
            </a:avLst>
          </a:prstGeom>
          <a:solidFill>
            <a:srgbClr val="EBCDCD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219158"/>
            <a:ext cx="10807700" cy="1115656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496443"/>
            <a:ext cx="6953979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Основная логика поведения персонажей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AC8A63-2CD9-4D9F-B99A-F3A9ACA9B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98" y="2357841"/>
            <a:ext cx="4529129" cy="439415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5B2DF78-48F4-461D-A574-2BCD565E3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117" y="2357841"/>
            <a:ext cx="4331137" cy="4394155"/>
          </a:xfrm>
          <a:prstGeom prst="rect">
            <a:avLst/>
          </a:prstGeom>
        </p:spPr>
      </p:pic>
      <p:sp>
        <p:nvSpPr>
          <p:cNvPr id="11" name="Google Shape;69;p3">
            <a:extLst>
              <a:ext uri="{FF2B5EF4-FFF2-40B4-BE49-F238E27FC236}">
                <a16:creationId xmlns:a16="http://schemas.microsoft.com/office/drawing/2014/main" id="{6DEF3396-B390-44DF-8F03-EF6D2D39434D}"/>
              </a:ext>
            </a:extLst>
          </p:cNvPr>
          <p:cNvSpPr txBox="1"/>
          <p:nvPr/>
        </p:nvSpPr>
        <p:spPr>
          <a:xfrm>
            <a:off x="378924" y="1700011"/>
            <a:ext cx="4821103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Диаграмма состояний противника игрока</a:t>
            </a:r>
          </a:p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под управлением компьютера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12" name="Google Shape;69;p3">
            <a:extLst>
              <a:ext uri="{FF2B5EF4-FFF2-40B4-BE49-F238E27FC236}">
                <a16:creationId xmlns:a16="http://schemas.microsoft.com/office/drawing/2014/main" id="{CD01ADAE-D063-427F-B3B4-778A3C1F5340}"/>
              </a:ext>
            </a:extLst>
          </p:cNvPr>
          <p:cNvSpPr txBox="1"/>
          <p:nvPr/>
        </p:nvSpPr>
        <p:spPr>
          <a:xfrm>
            <a:off x="6284308" y="1676549"/>
            <a:ext cx="4821103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Диаграмма состояний игрового персонажа</a:t>
            </a:r>
          </a:p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под управлением человека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10" name="Google Shape;69;p3">
            <a:extLst>
              <a:ext uri="{FF2B5EF4-FFF2-40B4-BE49-F238E27FC236}">
                <a16:creationId xmlns:a16="http://schemas.microsoft.com/office/drawing/2014/main" id="{D00A6932-9BB1-4AA9-881A-41CB3AE5236A}"/>
              </a:ext>
            </a:extLst>
          </p:cNvPr>
          <p:cNvSpPr txBox="1"/>
          <p:nvPr/>
        </p:nvSpPr>
        <p:spPr>
          <a:xfrm>
            <a:off x="11247752" y="6332972"/>
            <a:ext cx="442803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800" spc="0" dirty="0">
                <a:latin typeface="Bahnschrift SemiLight" panose="020B0502040204020203" pitchFamily="34" charset="0"/>
              </a:rPr>
              <a:t>5/11</a:t>
            </a:r>
            <a:endParaRPr lang="ru-RU" sz="1800" spc="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388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3556000" cy="6891867"/>
          </a:xfrm>
          <a:prstGeom prst="parallelogram">
            <a:avLst>
              <a:gd name="adj" fmla="val 0"/>
            </a:avLst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19" y="3711175"/>
            <a:ext cx="3246781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1600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4" name="Google Shape;69;p3">
            <a:extLst>
              <a:ext uri="{FF2B5EF4-FFF2-40B4-BE49-F238E27FC236}">
                <a16:creationId xmlns:a16="http://schemas.microsoft.com/office/drawing/2014/main" id="{63907092-0D52-91F8-6E90-4844C420E0BE}"/>
              </a:ext>
            </a:extLst>
          </p:cNvPr>
          <p:cNvSpPr txBox="1"/>
          <p:nvPr/>
        </p:nvSpPr>
        <p:spPr>
          <a:xfrm>
            <a:off x="309219" y="488858"/>
            <a:ext cx="312731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Взаимодействие персонажей 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в бою: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0ECA54-EE5B-56ED-6EBB-E88171C8D246}"/>
              </a:ext>
            </a:extLst>
          </p:cNvPr>
          <p:cNvSpPr txBox="1"/>
          <p:nvPr/>
        </p:nvSpPr>
        <p:spPr>
          <a:xfrm>
            <a:off x="390046" y="1894557"/>
            <a:ext cx="2429354" cy="407848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В бою учувствуют только два персонажа, объекты двух разработанных классов.</a:t>
            </a:r>
          </a:p>
          <a:p>
            <a:pPr>
              <a:lnSpc>
                <a:spcPct val="114000"/>
              </a:lnSpc>
            </a:pPr>
            <a:endParaRPr lang="ru-RU" dirty="0">
              <a:solidFill>
                <a:schemeClr val="bg1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Каждый из них может в любой момент атаковать и имеет возможность избежать удара, блокируя или уклоняясь</a:t>
            </a:r>
          </a:p>
        </p:txBody>
      </p:sp>
      <p:sp>
        <p:nvSpPr>
          <p:cNvPr id="21" name="Google Shape;69;p3">
            <a:extLst>
              <a:ext uri="{FF2B5EF4-FFF2-40B4-BE49-F238E27FC236}">
                <a16:creationId xmlns:a16="http://schemas.microsoft.com/office/drawing/2014/main" id="{988DEDD5-72A1-4D2C-B148-0405CC39E1A2}"/>
              </a:ext>
            </a:extLst>
          </p:cNvPr>
          <p:cNvSpPr txBox="1"/>
          <p:nvPr/>
        </p:nvSpPr>
        <p:spPr>
          <a:xfrm>
            <a:off x="7642021" y="5457323"/>
            <a:ext cx="4387658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Схема области около персонажа, где происходит нанесение урона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C89A9F8-ECF8-49AD-BA27-113103B8F7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7" t="5229" r="8881" b="12086"/>
          <a:stretch/>
        </p:blipFill>
        <p:spPr>
          <a:xfrm>
            <a:off x="8057467" y="2260522"/>
            <a:ext cx="3556000" cy="3161577"/>
          </a:xfrm>
          <a:prstGeom prst="rect">
            <a:avLst/>
          </a:prstGeom>
        </p:spPr>
      </p:pic>
      <p:sp>
        <p:nvSpPr>
          <p:cNvPr id="15" name="Google Shape;69;p3">
            <a:extLst>
              <a:ext uri="{FF2B5EF4-FFF2-40B4-BE49-F238E27FC236}">
                <a16:creationId xmlns:a16="http://schemas.microsoft.com/office/drawing/2014/main" id="{884482BA-0CD1-4A7E-B5F8-6E8BB2D72241}"/>
              </a:ext>
            </a:extLst>
          </p:cNvPr>
          <p:cNvSpPr txBox="1"/>
          <p:nvPr/>
        </p:nvSpPr>
        <p:spPr>
          <a:xfrm>
            <a:off x="11247752" y="6332972"/>
            <a:ext cx="442803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800" spc="0" dirty="0">
                <a:latin typeface="Bahnschrift SemiLight" panose="020B0502040204020203" pitchFamily="34" charset="0"/>
              </a:rPr>
              <a:t>6/11</a:t>
            </a:r>
            <a:endParaRPr lang="ru-RU" sz="1800" spc="0" dirty="0">
              <a:latin typeface="Bahnschrift SemiLight" panose="020B0502040204020203" pitchFamily="34" charset="0"/>
            </a:endParaRPr>
          </a:p>
        </p:txBody>
      </p:sp>
      <p:sp>
        <p:nvSpPr>
          <p:cNvPr id="45" name="Google Shape;69;p3">
            <a:extLst>
              <a:ext uri="{FF2B5EF4-FFF2-40B4-BE49-F238E27FC236}">
                <a16:creationId xmlns:a16="http://schemas.microsoft.com/office/drawing/2014/main" id="{DB294B3A-4968-485D-BBB1-B61DA648A230}"/>
              </a:ext>
            </a:extLst>
          </p:cNvPr>
          <p:cNvSpPr txBox="1"/>
          <p:nvPr/>
        </p:nvSpPr>
        <p:spPr>
          <a:xfrm>
            <a:off x="9835850" y="331713"/>
            <a:ext cx="2253385" cy="169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Временная шкала с момента начала анимации удара и до ее конца с моментом, когда происходит нанесение урона</a:t>
            </a:r>
          </a:p>
        </p:txBody>
      </p:sp>
      <p:grpSp>
        <p:nvGrpSpPr>
          <p:cNvPr id="49" name="Группа 48">
            <a:extLst>
              <a:ext uri="{FF2B5EF4-FFF2-40B4-BE49-F238E27FC236}">
                <a16:creationId xmlns:a16="http://schemas.microsoft.com/office/drawing/2014/main" id="{1E16D2A2-8715-4AE3-A9B3-944147DEAA56}"/>
              </a:ext>
            </a:extLst>
          </p:cNvPr>
          <p:cNvGrpSpPr/>
          <p:nvPr/>
        </p:nvGrpSpPr>
        <p:grpSpPr>
          <a:xfrm>
            <a:off x="3556000" y="221365"/>
            <a:ext cx="6206654" cy="2025210"/>
            <a:chOff x="3556000" y="168669"/>
            <a:chExt cx="6206654" cy="2025210"/>
          </a:xfrm>
        </p:grpSpPr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id="{A2523B30-0B76-4A67-80EE-CD090D38AAB6}"/>
                </a:ext>
              </a:extLst>
            </p:cNvPr>
            <p:cNvGrpSpPr/>
            <p:nvPr/>
          </p:nvGrpSpPr>
          <p:grpSpPr>
            <a:xfrm>
              <a:off x="3770245" y="168669"/>
              <a:ext cx="5992409" cy="2025210"/>
              <a:chOff x="3640585" y="168669"/>
              <a:chExt cx="5992409" cy="2025210"/>
            </a:xfrm>
          </p:grpSpPr>
          <p:grpSp>
            <p:nvGrpSpPr>
              <p:cNvPr id="44" name="Группа 43">
                <a:extLst>
                  <a:ext uri="{FF2B5EF4-FFF2-40B4-BE49-F238E27FC236}">
                    <a16:creationId xmlns:a16="http://schemas.microsoft.com/office/drawing/2014/main" id="{0C7E2A4A-C8F1-4FB8-A648-839B0CE2CBC4}"/>
                  </a:ext>
                </a:extLst>
              </p:cNvPr>
              <p:cNvGrpSpPr/>
              <p:nvPr/>
            </p:nvGrpSpPr>
            <p:grpSpPr>
              <a:xfrm>
                <a:off x="3945022" y="168669"/>
                <a:ext cx="5687972" cy="2025210"/>
                <a:chOff x="3436536" y="1637742"/>
                <a:chExt cx="4995312" cy="1778588"/>
              </a:xfrm>
            </p:grpSpPr>
            <p:grpSp>
              <p:nvGrpSpPr>
                <p:cNvPr id="12" name="Группа 11">
                  <a:extLst>
                    <a:ext uri="{FF2B5EF4-FFF2-40B4-BE49-F238E27FC236}">
                      <a16:creationId xmlns:a16="http://schemas.microsoft.com/office/drawing/2014/main" id="{6067CB54-FDF2-4D14-AFF0-7AD266B5956A}"/>
                    </a:ext>
                  </a:extLst>
                </p:cNvPr>
                <p:cNvGrpSpPr/>
                <p:nvPr/>
              </p:nvGrpSpPr>
              <p:grpSpPr>
                <a:xfrm>
                  <a:off x="3760151" y="2236158"/>
                  <a:ext cx="4671697" cy="369332"/>
                  <a:chOff x="3925153" y="1062129"/>
                  <a:chExt cx="4671697" cy="369332"/>
                </a:xfrm>
              </p:grpSpPr>
              <p:sp>
                <p:nvSpPr>
                  <p:cNvPr id="9" name="Прямоугольник 8">
                    <a:extLst>
                      <a:ext uri="{FF2B5EF4-FFF2-40B4-BE49-F238E27FC236}">
                        <a16:creationId xmlns:a16="http://schemas.microsoft.com/office/drawing/2014/main" id="{F45161C8-2B75-4BDD-86A3-B7ADBFF7CEC2}"/>
                      </a:ext>
                    </a:extLst>
                  </p:cNvPr>
                  <p:cNvSpPr/>
                  <p:nvPr/>
                </p:nvSpPr>
                <p:spPr>
                  <a:xfrm>
                    <a:off x="3925153" y="1062129"/>
                    <a:ext cx="4671697" cy="369332"/>
                  </a:xfrm>
                  <a:prstGeom prst="rect">
                    <a:avLst/>
                  </a:prstGeom>
                  <a:solidFill>
                    <a:srgbClr val="F5E7E7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10" name="Прямоугольник 9">
                    <a:extLst>
                      <a:ext uri="{FF2B5EF4-FFF2-40B4-BE49-F238E27FC236}">
                        <a16:creationId xmlns:a16="http://schemas.microsoft.com/office/drawing/2014/main" id="{E85CBA8D-DD58-499E-8A35-A829A6C405E5}"/>
                      </a:ext>
                    </a:extLst>
                  </p:cNvPr>
                  <p:cNvSpPr/>
                  <p:nvPr/>
                </p:nvSpPr>
                <p:spPr>
                  <a:xfrm>
                    <a:off x="6006222" y="1062129"/>
                    <a:ext cx="1111046" cy="369332"/>
                  </a:xfrm>
                  <a:prstGeom prst="rect">
                    <a:avLst/>
                  </a:prstGeom>
                  <a:solidFill>
                    <a:srgbClr val="9E2222"/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</p:grpSp>
            <p:sp>
              <p:nvSpPr>
                <p:cNvPr id="19" name="Google Shape;69;p3">
                  <a:extLst>
                    <a:ext uri="{FF2B5EF4-FFF2-40B4-BE49-F238E27FC236}">
                      <a16:creationId xmlns:a16="http://schemas.microsoft.com/office/drawing/2014/main" id="{FA7C22ED-D741-4A0A-90E5-5AB86601A807}"/>
                    </a:ext>
                  </a:extLst>
                </p:cNvPr>
                <p:cNvSpPr txBox="1"/>
                <p:nvPr/>
              </p:nvSpPr>
              <p:spPr>
                <a:xfrm>
                  <a:off x="3877981" y="2838271"/>
                  <a:ext cx="1383269" cy="24867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defPPr>
                  <a:lvl1pPr>
                    <a:lnSpc>
                      <a:spcPct val="115000"/>
                    </a:lnSpc>
                    <a:defRPr sz="2000" spc="300">
                      <a:solidFill>
                        <a:srgbClr val="434343"/>
                      </a:solidFill>
                      <a:latin typeface="ALS Sector Regular" pitchFamily="2" charset="0"/>
                      <a:cs typeface="ALS Sector Regular" pitchFamily="2" charset="0"/>
                    </a:defRPr>
                  </a:lvl1pPr>
                </a:lstStyle>
                <a:p>
                  <a:pPr algn="ctr"/>
                  <a:r>
                    <a:rPr lang="ru-RU" sz="1600" spc="0" dirty="0">
                      <a:latin typeface="Bahnschrift SemiLight" panose="020B0502040204020203" pitchFamily="34" charset="0"/>
                    </a:rPr>
                    <a:t>Анимация</a:t>
                  </a:r>
                </a:p>
              </p:txBody>
            </p:sp>
            <p:cxnSp>
              <p:nvCxnSpPr>
                <p:cNvPr id="14" name="Соединитель: уступ 13">
                  <a:extLst>
                    <a:ext uri="{FF2B5EF4-FFF2-40B4-BE49-F238E27FC236}">
                      <a16:creationId xmlns:a16="http://schemas.microsoft.com/office/drawing/2014/main" id="{7FBA0D5A-E6C6-4D40-8197-590407F52A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760151" y="1894557"/>
                  <a:ext cx="851178" cy="341601"/>
                </a:xfrm>
                <a:prstGeom prst="bentConnector3">
                  <a:avLst>
                    <a:gd name="adj1" fmla="val 329"/>
                  </a:avLst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Google Shape;69;p3">
                  <a:extLst>
                    <a:ext uri="{FF2B5EF4-FFF2-40B4-BE49-F238E27FC236}">
                      <a16:creationId xmlns:a16="http://schemas.microsoft.com/office/drawing/2014/main" id="{AED113AA-81F2-4BE9-8C7A-956D3E230B31}"/>
                    </a:ext>
                  </a:extLst>
                </p:cNvPr>
                <p:cNvSpPr txBox="1"/>
                <p:nvPr/>
              </p:nvSpPr>
              <p:spPr>
                <a:xfrm>
                  <a:off x="3877981" y="3167657"/>
                  <a:ext cx="1966753" cy="24867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defPPr>
                  <a:lvl1pPr>
                    <a:lnSpc>
                      <a:spcPct val="115000"/>
                    </a:lnSpc>
                    <a:defRPr sz="2000" spc="300">
                      <a:solidFill>
                        <a:srgbClr val="434343"/>
                      </a:solidFill>
                      <a:latin typeface="ALS Sector Regular" pitchFamily="2" charset="0"/>
                      <a:cs typeface="ALS Sector Regular" pitchFamily="2" charset="0"/>
                    </a:defRPr>
                  </a:lvl1pPr>
                </a:lstStyle>
                <a:p>
                  <a:pPr algn="ctr"/>
                  <a:r>
                    <a:rPr lang="ru-RU" sz="1600" spc="0" dirty="0">
                      <a:latin typeface="Bahnschrift SemiLight" panose="020B0502040204020203" pitchFamily="34" charset="0"/>
                    </a:rPr>
                    <a:t>Нанесение урона</a:t>
                  </a:r>
                </a:p>
              </p:txBody>
            </p:sp>
            <p:sp>
              <p:nvSpPr>
                <p:cNvPr id="41" name="Прямоугольник 40">
                  <a:extLst>
                    <a:ext uri="{FF2B5EF4-FFF2-40B4-BE49-F238E27FC236}">
                      <a16:creationId xmlns:a16="http://schemas.microsoft.com/office/drawing/2014/main" id="{2E2D7999-CA49-49B7-9A40-0BBCD56DBB02}"/>
                    </a:ext>
                  </a:extLst>
                </p:cNvPr>
                <p:cNvSpPr/>
                <p:nvPr/>
              </p:nvSpPr>
              <p:spPr>
                <a:xfrm>
                  <a:off x="3774826" y="2867291"/>
                  <a:ext cx="206306" cy="205179"/>
                </a:xfrm>
                <a:prstGeom prst="rect">
                  <a:avLst/>
                </a:prstGeom>
                <a:solidFill>
                  <a:srgbClr val="F5E7E7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42" name="Прямоугольник 41">
                  <a:extLst>
                    <a:ext uri="{FF2B5EF4-FFF2-40B4-BE49-F238E27FC236}">
                      <a16:creationId xmlns:a16="http://schemas.microsoft.com/office/drawing/2014/main" id="{4EAD3530-2A8D-4533-8F31-11E14C25C8C3}"/>
                    </a:ext>
                  </a:extLst>
                </p:cNvPr>
                <p:cNvSpPr/>
                <p:nvPr/>
              </p:nvSpPr>
              <p:spPr>
                <a:xfrm>
                  <a:off x="3774826" y="3170381"/>
                  <a:ext cx="206306" cy="205179"/>
                </a:xfrm>
                <a:prstGeom prst="rect">
                  <a:avLst/>
                </a:prstGeom>
                <a:solidFill>
                  <a:srgbClr val="9E2222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43" name="Google Shape;69;p3">
                  <a:extLst>
                    <a:ext uri="{FF2B5EF4-FFF2-40B4-BE49-F238E27FC236}">
                      <a16:creationId xmlns:a16="http://schemas.microsoft.com/office/drawing/2014/main" id="{05146FFA-B4D7-46C4-B609-17A0FE05A413}"/>
                    </a:ext>
                  </a:extLst>
                </p:cNvPr>
                <p:cNvSpPr txBox="1"/>
                <p:nvPr/>
              </p:nvSpPr>
              <p:spPr>
                <a:xfrm>
                  <a:off x="3436536" y="1637742"/>
                  <a:ext cx="1383269" cy="2831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defPPr>
                  <a:lvl1pPr>
                    <a:lnSpc>
                      <a:spcPct val="115000"/>
                    </a:lnSpc>
                    <a:defRPr sz="2000" spc="300">
                      <a:solidFill>
                        <a:srgbClr val="434343"/>
                      </a:solidFill>
                      <a:latin typeface="ALS Sector Regular" pitchFamily="2" charset="0"/>
                      <a:cs typeface="ALS Sector Regular" pitchFamily="2" charset="0"/>
                    </a:defRPr>
                  </a:lvl1pPr>
                </a:lstStyle>
                <a:p>
                  <a:pPr algn="ctr"/>
                  <a:r>
                    <a:rPr lang="en-US" sz="1600" spc="0" dirty="0">
                      <a:latin typeface="Bahnschrift SemiLight" panose="020B0502040204020203" pitchFamily="34" charset="0"/>
                    </a:rPr>
                    <a:t>T, c</a:t>
                  </a:r>
                  <a:endParaRPr lang="ru-RU" sz="1600" spc="0" dirty="0">
                    <a:latin typeface="Bahnschrift SemiLight" panose="020B0502040204020203" pitchFamily="34" charset="0"/>
                  </a:endParaRPr>
                </a:p>
              </p:txBody>
            </p:sp>
          </p:grpSp>
          <p:sp>
            <p:nvSpPr>
              <p:cNvPr id="46" name="Стрелка: вправо 45">
                <a:extLst>
                  <a:ext uri="{FF2B5EF4-FFF2-40B4-BE49-F238E27FC236}">
                    <a16:creationId xmlns:a16="http://schemas.microsoft.com/office/drawing/2014/main" id="{DDE1076D-D3FE-4A0A-A937-2FD4762D4469}"/>
                  </a:ext>
                </a:extLst>
              </p:cNvPr>
              <p:cNvSpPr/>
              <p:nvPr/>
            </p:nvSpPr>
            <p:spPr>
              <a:xfrm>
                <a:off x="3640585" y="1003012"/>
                <a:ext cx="579320" cy="118440"/>
              </a:xfrm>
              <a:prstGeom prst="rightArrow">
                <a:avLst>
                  <a:gd name="adj1" fmla="val 50000"/>
                  <a:gd name="adj2" fmla="val 152535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48" name="Google Shape;69;p3">
              <a:extLst>
                <a:ext uri="{FF2B5EF4-FFF2-40B4-BE49-F238E27FC236}">
                  <a16:creationId xmlns:a16="http://schemas.microsoft.com/office/drawing/2014/main" id="{FDAC4FA9-EB45-414E-A33E-F56077C87907}"/>
                </a:ext>
              </a:extLst>
            </p:cNvPr>
            <p:cNvSpPr txBox="1"/>
            <p:nvPr/>
          </p:nvSpPr>
          <p:spPr>
            <a:xfrm>
              <a:off x="3556000" y="554214"/>
              <a:ext cx="862795" cy="4247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 algn="ctr"/>
              <a:r>
                <a:rPr lang="ru-RU" sz="1200" spc="0" dirty="0">
                  <a:latin typeface="Bahnschrift SemiLight" panose="020B0502040204020203" pitchFamily="34" charset="0"/>
                </a:rPr>
                <a:t>Начало Анимации</a:t>
              </a:r>
            </a:p>
          </p:txBody>
        </p:sp>
      </p:grpSp>
      <p:grpSp>
        <p:nvGrpSpPr>
          <p:cNvPr id="54" name="Группа 53">
            <a:extLst>
              <a:ext uri="{FF2B5EF4-FFF2-40B4-BE49-F238E27FC236}">
                <a16:creationId xmlns:a16="http://schemas.microsoft.com/office/drawing/2014/main" id="{FC735074-F6D1-4589-9E12-157B4222C6A9}"/>
              </a:ext>
            </a:extLst>
          </p:cNvPr>
          <p:cNvGrpSpPr/>
          <p:nvPr/>
        </p:nvGrpSpPr>
        <p:grpSpPr>
          <a:xfrm>
            <a:off x="3776098" y="3510009"/>
            <a:ext cx="3716881" cy="1462647"/>
            <a:chOff x="3719922" y="3633819"/>
            <a:chExt cx="3456535" cy="1360197"/>
          </a:xfrm>
        </p:grpSpPr>
        <p:sp>
          <p:nvSpPr>
            <p:cNvPr id="53" name="Google Shape;82;p10">
              <a:extLst>
                <a:ext uri="{FF2B5EF4-FFF2-40B4-BE49-F238E27FC236}">
                  <a16:creationId xmlns:a16="http://schemas.microsoft.com/office/drawing/2014/main" id="{54FD4252-FA2A-4D27-B0EF-AB708B92938C}"/>
                </a:ext>
              </a:extLst>
            </p:cNvPr>
            <p:cNvSpPr/>
            <p:nvPr/>
          </p:nvSpPr>
          <p:spPr>
            <a:xfrm>
              <a:off x="3719922" y="3633819"/>
              <a:ext cx="3456535" cy="1360197"/>
            </a:xfrm>
            <a:prstGeom prst="roundRect">
              <a:avLst>
                <a:gd name="adj" fmla="val 10217"/>
              </a:avLst>
            </a:prstGeom>
            <a:solidFill>
              <a:srgbClr val="EBCDCD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50" name="Google Shape;69;p3">
              <a:extLst>
                <a:ext uri="{FF2B5EF4-FFF2-40B4-BE49-F238E27FC236}">
                  <a16:creationId xmlns:a16="http://schemas.microsoft.com/office/drawing/2014/main" id="{0CF61554-273D-4928-9C24-5FB91E0268B7}"/>
                </a:ext>
              </a:extLst>
            </p:cNvPr>
            <p:cNvSpPr txBox="1"/>
            <p:nvPr/>
          </p:nvSpPr>
          <p:spPr>
            <a:xfrm>
              <a:off x="3787533" y="3695262"/>
              <a:ext cx="3321314" cy="3291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 algn="ctr"/>
              <a:r>
                <a:rPr lang="en-US" spc="0" dirty="0">
                  <a:solidFill>
                    <a:srgbClr val="9E2222"/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bool</a:t>
              </a:r>
              <a:r>
                <a:rPr lang="en-US" spc="0" dirty="0">
                  <a:latin typeface="Consolas" panose="020B0609020204030204" pitchFamily="49" charset="0"/>
                  <a:cs typeface="Courier New" panose="02070309020205020404" pitchFamily="49" charset="0"/>
                </a:rPr>
                <a:t> </a:t>
              </a:r>
              <a:r>
                <a:rPr lang="en-US" spc="0" dirty="0" err="1">
                  <a:latin typeface="Consolas" panose="020B0609020204030204" pitchFamily="49" charset="0"/>
                  <a:cs typeface="Courier New" panose="02070309020205020404" pitchFamily="49" charset="0"/>
                </a:rPr>
                <a:t>P.is_make_damage</a:t>
              </a:r>
              <a:endParaRPr lang="ru-RU" spc="0" dirty="0">
                <a:latin typeface="Consolas" panose="020B06090202040302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51" name="Google Shape;69;p3">
              <a:extLst>
                <a:ext uri="{FF2B5EF4-FFF2-40B4-BE49-F238E27FC236}">
                  <a16:creationId xmlns:a16="http://schemas.microsoft.com/office/drawing/2014/main" id="{D28F4725-9D60-43EF-B9B0-4EF0A256CC17}"/>
                </a:ext>
              </a:extLst>
            </p:cNvPr>
            <p:cNvSpPr txBox="1"/>
            <p:nvPr/>
          </p:nvSpPr>
          <p:spPr>
            <a:xfrm>
              <a:off x="4029277" y="4531184"/>
              <a:ext cx="2837827" cy="3291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 algn="ctr"/>
              <a:r>
                <a:rPr lang="en-US" spc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A.getDamage</a:t>
              </a:r>
              <a:r>
                <a:rPr lang="en-US" spc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nsolas" panose="020B0609020204030204" pitchFamily="49" charset="0"/>
                  <a:cs typeface="Courier New" panose="02070309020205020404" pitchFamily="49" charset="0"/>
                </a:rPr>
                <a:t>()</a:t>
              </a:r>
              <a:endParaRPr lang="ru-RU" spc="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52" name="Стрелка: вправо 51">
              <a:extLst>
                <a:ext uri="{FF2B5EF4-FFF2-40B4-BE49-F238E27FC236}">
                  <a16:creationId xmlns:a16="http://schemas.microsoft.com/office/drawing/2014/main" id="{14401CD3-CDDD-42F0-85FA-2A43DCFDDE2E}"/>
                </a:ext>
              </a:extLst>
            </p:cNvPr>
            <p:cNvSpPr/>
            <p:nvPr/>
          </p:nvSpPr>
          <p:spPr>
            <a:xfrm rot="5400000">
              <a:off x="5268704" y="4254698"/>
              <a:ext cx="358975" cy="118440"/>
            </a:xfrm>
            <a:prstGeom prst="rightArrow">
              <a:avLst>
                <a:gd name="adj1" fmla="val 50000"/>
                <a:gd name="adj2" fmla="val 8283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55" name="Google Shape;69;p3">
            <a:extLst>
              <a:ext uri="{FF2B5EF4-FFF2-40B4-BE49-F238E27FC236}">
                <a16:creationId xmlns:a16="http://schemas.microsoft.com/office/drawing/2014/main" id="{F110ADBD-52F4-40CE-A7BC-7E1A4B8EF352}"/>
              </a:ext>
            </a:extLst>
          </p:cNvPr>
          <p:cNvSpPr txBox="1"/>
          <p:nvPr/>
        </p:nvSpPr>
        <p:spPr>
          <a:xfrm>
            <a:off x="3987397" y="5347435"/>
            <a:ext cx="3556000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Процесс передачи флага, запускающего функцию получения урона персонажа</a:t>
            </a:r>
          </a:p>
        </p:txBody>
      </p:sp>
    </p:spTree>
    <p:extLst>
      <p:ext uri="{BB962C8B-B14F-4D97-AF65-F5344CB8AC3E}">
        <p14:creationId xmlns:p14="http://schemas.microsoft.com/office/powerpoint/2010/main" val="862969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6953979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Система захвата внимания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7" name="Google Shape;69;p3">
            <a:extLst>
              <a:ext uri="{FF2B5EF4-FFF2-40B4-BE49-F238E27FC236}">
                <a16:creationId xmlns:a16="http://schemas.microsoft.com/office/drawing/2014/main" id="{A0BE42A0-3B47-4075-89E9-8FD6C2278EB1}"/>
              </a:ext>
            </a:extLst>
          </p:cNvPr>
          <p:cNvSpPr txBox="1"/>
          <p:nvPr/>
        </p:nvSpPr>
        <p:spPr>
          <a:xfrm>
            <a:off x="11247752" y="6332972"/>
            <a:ext cx="442803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800" spc="0" dirty="0">
                <a:latin typeface="Bahnschrift SemiLight" panose="020B0502040204020203" pitchFamily="34" charset="0"/>
              </a:rPr>
              <a:t>7</a:t>
            </a:r>
            <a:r>
              <a:rPr lang="en-US" sz="1800" spc="0" dirty="0">
                <a:latin typeface="Bahnschrift SemiLight" panose="020B0502040204020203" pitchFamily="34" charset="0"/>
              </a:rPr>
              <a:t>/11</a:t>
            </a:r>
            <a:endParaRPr lang="ru-RU" sz="1800" spc="0" dirty="0">
              <a:latin typeface="Bahnschrift SemiLight" panose="020B0502040204020203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14D9FD4-FCF0-49D5-A1A6-8DF920F00C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20" t="8898" r="4267" b="7260"/>
          <a:stretch/>
        </p:blipFill>
        <p:spPr>
          <a:xfrm>
            <a:off x="4837470" y="1755228"/>
            <a:ext cx="7701328" cy="3378169"/>
          </a:xfrm>
          <a:prstGeom prst="rect">
            <a:avLst/>
          </a:prstGeom>
        </p:spPr>
      </p:pic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AA37087-CAAC-41CC-A7CA-3366C3E9F1B7}"/>
              </a:ext>
            </a:extLst>
          </p:cNvPr>
          <p:cNvGrpSpPr/>
          <p:nvPr/>
        </p:nvGrpSpPr>
        <p:grpSpPr>
          <a:xfrm>
            <a:off x="153852" y="4675107"/>
            <a:ext cx="9049142" cy="2050158"/>
            <a:chOff x="153852" y="4675107"/>
            <a:chExt cx="8400213" cy="2050158"/>
          </a:xfrm>
        </p:grpSpPr>
        <p:sp>
          <p:nvSpPr>
            <p:cNvPr id="15" name="Google Shape;82;p10">
              <a:extLst>
                <a:ext uri="{FF2B5EF4-FFF2-40B4-BE49-F238E27FC236}">
                  <a16:creationId xmlns:a16="http://schemas.microsoft.com/office/drawing/2014/main" id="{4CE95D6A-91CE-4717-8AF8-14F7A0BD3B9E}"/>
                </a:ext>
              </a:extLst>
            </p:cNvPr>
            <p:cNvSpPr/>
            <p:nvPr/>
          </p:nvSpPr>
          <p:spPr>
            <a:xfrm>
              <a:off x="153852" y="4675107"/>
              <a:ext cx="8400213" cy="2050158"/>
            </a:xfrm>
            <a:prstGeom prst="roundRect">
              <a:avLst>
                <a:gd name="adj" fmla="val 10217"/>
              </a:avLst>
            </a:prstGeom>
            <a:solidFill>
              <a:srgbClr val="EBCDCD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6" name="Google Shape;69;p3">
              <a:extLst>
                <a:ext uri="{FF2B5EF4-FFF2-40B4-BE49-F238E27FC236}">
                  <a16:creationId xmlns:a16="http://schemas.microsoft.com/office/drawing/2014/main" id="{DAD2F35E-5352-8204-310C-75813E8780B3}"/>
                </a:ext>
              </a:extLst>
            </p:cNvPr>
            <p:cNvSpPr txBox="1"/>
            <p:nvPr/>
          </p:nvSpPr>
          <p:spPr>
            <a:xfrm>
              <a:off x="256861" y="5265963"/>
              <a:ext cx="8297204" cy="13803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r>
                <a:rPr lang="en-US" sz="1300" dirty="0">
                  <a:solidFill>
                    <a:srgbClr val="9E2222"/>
                  </a:solidFill>
                  <a:latin typeface="Consolas" panose="020B0609020204030204" pitchFamily="49" charset="0"/>
                </a:rPr>
                <a:t>if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(</a:t>
              </a:r>
              <a:r>
                <a:rPr lang="en-US" sz="13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Is_target_set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){</a:t>
              </a:r>
              <a:endParaRPr lang="ru-RU" sz="13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ru-RU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	</a:t>
              </a:r>
              <a:r>
                <a:rPr lang="en-US" sz="13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GetController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()-&gt;</a:t>
              </a:r>
              <a:r>
                <a:rPr lang="en-US" sz="13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ClientSetRotation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300" dirty="0" err="1">
                  <a:solidFill>
                    <a:srgbClr val="9E2222"/>
                  </a:solidFill>
                  <a:latin typeface="Consolas" panose="020B0609020204030204" pitchFamily="49" charset="0"/>
                </a:rPr>
                <a:t>FRotator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(-20,</a:t>
              </a:r>
              <a:r>
                <a:rPr lang="ru-RU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300" dirty="0" err="1">
                  <a:solidFill>
                    <a:srgbClr val="9E2222"/>
                  </a:solidFill>
                  <a:latin typeface="Consolas" panose="020B0609020204030204" pitchFamily="49" charset="0"/>
                </a:rPr>
                <a:t>UKismetMathLibrary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::</a:t>
              </a:r>
              <a:r>
                <a:rPr lang="en-US" sz="13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Conv_VectorToRotator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3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Vec_between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).Yaw , 0)); </a:t>
              </a:r>
              <a:endParaRPr lang="ru-RU" sz="13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ru-RU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	</a:t>
              </a:r>
              <a:r>
                <a:rPr lang="en-US" sz="13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SetActorRotation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300" dirty="0" err="1">
                  <a:solidFill>
                    <a:srgbClr val="9E2222"/>
                  </a:solidFill>
                  <a:latin typeface="Consolas" panose="020B0609020204030204" pitchFamily="49" charset="0"/>
                </a:rPr>
                <a:t>FRotator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(0, </a:t>
              </a:r>
              <a:r>
                <a:rPr lang="en-US" sz="1300" dirty="0" err="1">
                  <a:solidFill>
                    <a:srgbClr val="9E2222"/>
                  </a:solidFill>
                  <a:latin typeface="Consolas" panose="020B0609020204030204" pitchFamily="49" charset="0"/>
                </a:rPr>
                <a:t>UKismetMathLibrary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::</a:t>
              </a:r>
              <a:r>
                <a:rPr lang="en-US" sz="13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Conv_VectorToRotator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3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Vec_between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).Yaw, 0));</a:t>
              </a:r>
            </a:p>
            <a:p>
              <a:r>
                <a:rPr lang="ru-RU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}</a:t>
              </a:r>
              <a:endParaRPr lang="ru-RU" sz="1300" spc="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 SemiLight" panose="020B0502040204020203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6D60018-869C-4151-BE01-571C360EBA9F}"/>
                </a:ext>
              </a:extLst>
            </p:cNvPr>
            <p:cNvSpPr txBox="1"/>
            <p:nvPr/>
          </p:nvSpPr>
          <p:spPr>
            <a:xfrm>
              <a:off x="153852" y="4698390"/>
              <a:ext cx="7044431" cy="2923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300" dirty="0" err="1">
                  <a:solidFill>
                    <a:srgbClr val="9E2222"/>
                  </a:solidFill>
                  <a:latin typeface="Consolas" panose="020B0609020204030204" pitchFamily="49" charset="0"/>
                </a:rPr>
                <a:t>FVector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3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Vec_between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Antagonists-&gt;</a:t>
              </a:r>
              <a:r>
                <a:rPr lang="en-US" sz="13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GetActorLocation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() </a:t>
              </a:r>
              <a:r>
                <a:rPr lang="en-US" sz="1300" dirty="0">
                  <a:solidFill>
                    <a:srgbClr val="008080"/>
                  </a:solidFill>
                  <a:latin typeface="Consolas" panose="020B0609020204030204" pitchFamily="49" charset="0"/>
                </a:rPr>
                <a:t>-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3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GetActorLocation</a:t>
              </a:r>
              <a:r>
                <a:rPr lang="en-US" sz="13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();</a:t>
              </a:r>
              <a:endParaRPr lang="ru-RU" sz="1300" dirty="0"/>
            </a:p>
          </p:txBody>
        </p:sp>
      </p:grpSp>
      <p:sp>
        <p:nvSpPr>
          <p:cNvPr id="19" name="Google Shape;69;p3">
            <a:extLst>
              <a:ext uri="{FF2B5EF4-FFF2-40B4-BE49-F238E27FC236}">
                <a16:creationId xmlns:a16="http://schemas.microsoft.com/office/drawing/2014/main" id="{E075BF24-FA4C-4A99-AC4D-1EBD7B44F86C}"/>
              </a:ext>
            </a:extLst>
          </p:cNvPr>
          <p:cNvSpPr txBox="1"/>
          <p:nvPr/>
        </p:nvSpPr>
        <p:spPr>
          <a:xfrm>
            <a:off x="426847" y="1834822"/>
            <a:ext cx="4137629" cy="1415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Схема иллюстрирующая систему захвата внимания:</a:t>
            </a:r>
          </a:p>
          <a:p>
            <a:pPr algn="ctr"/>
            <a:r>
              <a:rPr lang="ru-RU" sz="1600" spc="0" dirty="0">
                <a:solidFill>
                  <a:srgbClr val="0070C0"/>
                </a:solidFill>
                <a:latin typeface="Bahnschrift SemiLight" panose="020B0502040204020203" pitchFamily="34" charset="0"/>
              </a:rPr>
              <a:t>синяя стрелка </a:t>
            </a:r>
            <a:r>
              <a:rPr lang="ru-RU" sz="1600" spc="0" dirty="0">
                <a:latin typeface="Bahnschrift SemiLight" panose="020B0502040204020203" pitchFamily="34" charset="0"/>
              </a:rPr>
              <a:t>– </a:t>
            </a:r>
            <a:r>
              <a:rPr lang="en-US" sz="1600" spc="0" dirty="0">
                <a:latin typeface="Bahnschrift SemiLight" panose="020B0502040204020203" pitchFamily="34" charset="0"/>
              </a:rPr>
              <a:t>“</a:t>
            </a:r>
            <a:r>
              <a:rPr lang="ru-RU" sz="1600" spc="0" dirty="0">
                <a:latin typeface="Bahnschrift SemiLight" panose="020B0502040204020203" pitchFamily="34" charset="0"/>
              </a:rPr>
              <a:t>взгляд</a:t>
            </a:r>
            <a:r>
              <a:rPr lang="en-US" sz="1600" spc="0" dirty="0">
                <a:latin typeface="Bahnschrift SemiLight" panose="020B0502040204020203" pitchFamily="34" charset="0"/>
              </a:rPr>
              <a:t>”</a:t>
            </a:r>
            <a:r>
              <a:rPr lang="ru-RU" sz="1600" spc="0" dirty="0">
                <a:latin typeface="Bahnschrift SemiLight" panose="020B0502040204020203" pitchFamily="34" charset="0"/>
              </a:rPr>
              <a:t> персонажа;</a:t>
            </a:r>
          </a:p>
          <a:p>
            <a:pPr algn="ctr"/>
            <a:r>
              <a:rPr lang="ru-RU" sz="1600" spc="0" dirty="0">
                <a:solidFill>
                  <a:srgbClr val="9E2222"/>
                </a:solidFill>
                <a:latin typeface="Bahnschrift SemiLight" panose="020B0502040204020203" pitchFamily="34" charset="0"/>
              </a:rPr>
              <a:t>красная стрелка </a:t>
            </a:r>
            <a:r>
              <a:rPr lang="ru-RU" sz="1600" spc="0" dirty="0">
                <a:latin typeface="Bahnschrift SemiLight" panose="020B0502040204020203" pitchFamily="34" charset="0"/>
              </a:rPr>
              <a:t>– вектор соединяющий центры обоих персонажей</a:t>
            </a:r>
          </a:p>
        </p:txBody>
      </p:sp>
      <p:sp>
        <p:nvSpPr>
          <p:cNvPr id="20" name="Стрелка: вправо 19">
            <a:extLst>
              <a:ext uri="{FF2B5EF4-FFF2-40B4-BE49-F238E27FC236}">
                <a16:creationId xmlns:a16="http://schemas.microsoft.com/office/drawing/2014/main" id="{761D5B72-93C4-43D3-A666-F72BF8533DF3}"/>
              </a:ext>
            </a:extLst>
          </p:cNvPr>
          <p:cNvSpPr/>
          <p:nvPr/>
        </p:nvSpPr>
        <p:spPr>
          <a:xfrm>
            <a:off x="4451457" y="2479027"/>
            <a:ext cx="386013" cy="127361"/>
          </a:xfrm>
          <a:prstGeom prst="rightArrow">
            <a:avLst>
              <a:gd name="adj1" fmla="val 50000"/>
              <a:gd name="adj2" fmla="val 82837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Google Shape;69;p3">
            <a:extLst>
              <a:ext uri="{FF2B5EF4-FFF2-40B4-BE49-F238E27FC236}">
                <a16:creationId xmlns:a16="http://schemas.microsoft.com/office/drawing/2014/main" id="{38C56A21-8C37-46C6-970E-8050A87455F8}"/>
              </a:ext>
            </a:extLst>
          </p:cNvPr>
          <p:cNvSpPr txBox="1"/>
          <p:nvPr/>
        </p:nvSpPr>
        <p:spPr>
          <a:xfrm>
            <a:off x="330834" y="3573742"/>
            <a:ext cx="4034689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Часть кода </a:t>
            </a:r>
            <a:r>
              <a:rPr lang="en-US" sz="1600" spc="0" dirty="0">
                <a:latin typeface="Bahnschrift SemiLight" panose="020B0502040204020203" pitchFamily="34" charset="0"/>
              </a:rPr>
              <a:t>Protagonist.cpp</a:t>
            </a:r>
            <a:r>
              <a:rPr lang="ru-RU" sz="1600" spc="0" dirty="0">
                <a:latin typeface="Bahnschrift SemiLight" panose="020B0502040204020203" pitchFamily="34" charset="0"/>
              </a:rPr>
              <a:t>, для постоянного поворота персонажа по направлению к противнику</a:t>
            </a:r>
          </a:p>
        </p:txBody>
      </p:sp>
      <p:sp>
        <p:nvSpPr>
          <p:cNvPr id="22" name="Стрелка: вправо 21">
            <a:extLst>
              <a:ext uri="{FF2B5EF4-FFF2-40B4-BE49-F238E27FC236}">
                <a16:creationId xmlns:a16="http://schemas.microsoft.com/office/drawing/2014/main" id="{0F7518CE-DB69-4C4B-96D8-F14D961E4CD6}"/>
              </a:ext>
            </a:extLst>
          </p:cNvPr>
          <p:cNvSpPr/>
          <p:nvPr/>
        </p:nvSpPr>
        <p:spPr>
          <a:xfrm rot="5400000">
            <a:off x="2269725" y="4436215"/>
            <a:ext cx="236467" cy="127361"/>
          </a:xfrm>
          <a:prstGeom prst="rightArrow">
            <a:avLst>
              <a:gd name="adj1" fmla="val 50000"/>
              <a:gd name="adj2" fmla="val 82837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751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054175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594627"/>
            <a:ext cx="6953979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Система здоровья и возрождения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7" name="Google Shape;69;p3">
            <a:extLst>
              <a:ext uri="{FF2B5EF4-FFF2-40B4-BE49-F238E27FC236}">
                <a16:creationId xmlns:a16="http://schemas.microsoft.com/office/drawing/2014/main" id="{A0BE42A0-3B47-4075-89E9-8FD6C2278EB1}"/>
              </a:ext>
            </a:extLst>
          </p:cNvPr>
          <p:cNvSpPr txBox="1"/>
          <p:nvPr/>
        </p:nvSpPr>
        <p:spPr>
          <a:xfrm>
            <a:off x="11247752" y="6332972"/>
            <a:ext cx="442803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800" spc="0" dirty="0">
                <a:latin typeface="Bahnschrift SemiLight" panose="020B0502040204020203" pitchFamily="34" charset="0"/>
              </a:rPr>
              <a:t>8</a:t>
            </a:r>
            <a:r>
              <a:rPr lang="en-US" sz="1800" spc="0" dirty="0">
                <a:latin typeface="Bahnschrift SemiLight" panose="020B0502040204020203" pitchFamily="34" charset="0"/>
              </a:rPr>
              <a:t>/11</a:t>
            </a:r>
            <a:endParaRPr lang="ru-RU" sz="1800" spc="0" dirty="0">
              <a:latin typeface="Bahnschrift SemiLight" panose="020B0502040204020203" pitchFamily="34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8EF4C62-008B-4069-8C5F-B1B54CA4D3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6" t="2870" r="3103" b="12660"/>
          <a:stretch/>
        </p:blipFill>
        <p:spPr>
          <a:xfrm>
            <a:off x="5407295" y="1678349"/>
            <a:ext cx="6363581" cy="2370676"/>
          </a:xfrm>
          <a:prstGeom prst="rect">
            <a:avLst/>
          </a:prstGeom>
        </p:spPr>
      </p:pic>
      <p:sp>
        <p:nvSpPr>
          <p:cNvPr id="23" name="Google Shape;69;p3">
            <a:extLst>
              <a:ext uri="{FF2B5EF4-FFF2-40B4-BE49-F238E27FC236}">
                <a16:creationId xmlns:a16="http://schemas.microsoft.com/office/drawing/2014/main" id="{F0803D5B-3FEA-4BF4-A874-D36EEC16A58C}"/>
              </a:ext>
            </a:extLst>
          </p:cNvPr>
          <p:cNvSpPr txBox="1"/>
          <p:nvPr/>
        </p:nvSpPr>
        <p:spPr>
          <a:xfrm>
            <a:off x="426848" y="1834822"/>
            <a:ext cx="4474946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600" spc="0" dirty="0">
                <a:latin typeface="Bahnschrift SemiLight" panose="020B0502040204020203" pitchFamily="34" charset="0"/>
              </a:rPr>
              <a:t>Blueprint</a:t>
            </a:r>
            <a:r>
              <a:rPr lang="ru-RU" sz="1600" spc="0" dirty="0">
                <a:latin typeface="Bahnschrift SemiLight" panose="020B0502040204020203" pitchFamily="34" charset="0"/>
              </a:rPr>
              <a:t> виджета, который показывает здоровье персонажей.</a:t>
            </a:r>
          </a:p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Значения переменных </a:t>
            </a:r>
            <a:r>
              <a:rPr lang="en-US" sz="1600" spc="0" dirty="0" err="1">
                <a:latin typeface="Bahnschrift SemiLight" panose="020B0502040204020203" pitchFamily="34" charset="0"/>
              </a:rPr>
              <a:t>Full_Health</a:t>
            </a:r>
            <a:r>
              <a:rPr lang="en-US" sz="1600" spc="0" dirty="0">
                <a:latin typeface="Bahnschrift SemiLight" panose="020B0502040204020203" pitchFamily="34" charset="0"/>
              </a:rPr>
              <a:t> </a:t>
            </a:r>
            <a:r>
              <a:rPr lang="ru-RU" sz="1600" spc="0" dirty="0">
                <a:latin typeface="Bahnschrift SemiLight" panose="020B0502040204020203" pitchFamily="34" charset="0"/>
              </a:rPr>
              <a:t>и </a:t>
            </a:r>
            <a:r>
              <a:rPr lang="en-US" sz="1600" spc="0" dirty="0">
                <a:latin typeface="Bahnschrift SemiLight" panose="020B0502040204020203" pitchFamily="34" charset="0"/>
              </a:rPr>
              <a:t>Health</a:t>
            </a:r>
            <a:r>
              <a:rPr lang="ru-RU" sz="1600" spc="0" dirty="0">
                <a:latin typeface="Bahnschrift SemiLight" panose="020B0502040204020203" pitchFamily="34" charset="0"/>
              </a:rPr>
              <a:t>, передаются из основных классов персонажей</a:t>
            </a:r>
          </a:p>
        </p:txBody>
      </p:sp>
      <p:sp>
        <p:nvSpPr>
          <p:cNvPr id="24" name="Стрелка: вправо 23">
            <a:extLst>
              <a:ext uri="{FF2B5EF4-FFF2-40B4-BE49-F238E27FC236}">
                <a16:creationId xmlns:a16="http://schemas.microsoft.com/office/drawing/2014/main" id="{5677A3EB-45D5-4255-B956-8BACB6739748}"/>
              </a:ext>
            </a:extLst>
          </p:cNvPr>
          <p:cNvSpPr/>
          <p:nvPr/>
        </p:nvSpPr>
        <p:spPr>
          <a:xfrm>
            <a:off x="4901794" y="2323956"/>
            <a:ext cx="386013" cy="127361"/>
          </a:xfrm>
          <a:prstGeom prst="rightArrow">
            <a:avLst>
              <a:gd name="adj1" fmla="val 50000"/>
              <a:gd name="adj2" fmla="val 82837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oogle Shape;69;p3">
            <a:extLst>
              <a:ext uri="{FF2B5EF4-FFF2-40B4-BE49-F238E27FC236}">
                <a16:creationId xmlns:a16="http://schemas.microsoft.com/office/drawing/2014/main" id="{09615478-F2F4-4F4D-977F-7C27AF84A856}"/>
              </a:ext>
            </a:extLst>
          </p:cNvPr>
          <p:cNvSpPr txBox="1"/>
          <p:nvPr/>
        </p:nvSpPr>
        <p:spPr>
          <a:xfrm>
            <a:off x="370613" y="3249044"/>
            <a:ext cx="4034689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600" spc="0" dirty="0">
                <a:latin typeface="Bahnschrift SemiLight" panose="020B0502040204020203" pitchFamily="34" charset="0"/>
              </a:rPr>
              <a:t>Blueprint </a:t>
            </a:r>
            <a:r>
              <a:rPr lang="ru-RU" sz="1600" spc="0" dirty="0">
                <a:latin typeface="Bahnschrift SemiLight" panose="020B0502040204020203" pitchFamily="34" charset="0"/>
              </a:rPr>
              <a:t>системы уничтожения противника (в случае его смерти) и последующего создания копии в случайном месте</a:t>
            </a:r>
          </a:p>
        </p:txBody>
      </p:sp>
      <p:sp>
        <p:nvSpPr>
          <p:cNvPr id="26" name="Стрелка: вправо 25">
            <a:extLst>
              <a:ext uri="{FF2B5EF4-FFF2-40B4-BE49-F238E27FC236}">
                <a16:creationId xmlns:a16="http://schemas.microsoft.com/office/drawing/2014/main" id="{084E8CBF-BDFE-4DF5-B880-965933B3CBB8}"/>
              </a:ext>
            </a:extLst>
          </p:cNvPr>
          <p:cNvSpPr/>
          <p:nvPr/>
        </p:nvSpPr>
        <p:spPr>
          <a:xfrm rot="5400000">
            <a:off x="2269725" y="4436215"/>
            <a:ext cx="236467" cy="127361"/>
          </a:xfrm>
          <a:prstGeom prst="rightArrow">
            <a:avLst>
              <a:gd name="adj1" fmla="val 50000"/>
              <a:gd name="adj2" fmla="val 82837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19C09FE-EFA7-4B40-B816-CAB5A7FCC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683" y="4715824"/>
            <a:ext cx="9380222" cy="2069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578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3136900" cy="6891867"/>
          </a:xfrm>
          <a:prstGeom prst="parallelogram">
            <a:avLst>
              <a:gd name="adj" fmla="val 0"/>
            </a:avLst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19" y="3711175"/>
            <a:ext cx="3246781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1600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4" name="Google Shape;69;p3">
            <a:extLst>
              <a:ext uri="{FF2B5EF4-FFF2-40B4-BE49-F238E27FC236}">
                <a16:creationId xmlns:a16="http://schemas.microsoft.com/office/drawing/2014/main" id="{63907092-0D52-91F8-6E90-4844C420E0BE}"/>
              </a:ext>
            </a:extLst>
          </p:cNvPr>
          <p:cNvSpPr txBox="1"/>
          <p:nvPr/>
        </p:nvSpPr>
        <p:spPr>
          <a:xfrm>
            <a:off x="375137" y="562927"/>
            <a:ext cx="373966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Анимации 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Действий: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0ECA54-EE5B-56ED-6EBB-E88171C8D246}"/>
              </a:ext>
            </a:extLst>
          </p:cNvPr>
          <p:cNvSpPr txBox="1"/>
          <p:nvPr/>
        </p:nvSpPr>
        <p:spPr>
          <a:xfrm>
            <a:off x="390046" y="1894557"/>
            <a:ext cx="2429354" cy="281532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- прямолинейные (направлены туда, куда повернут персонаж)</a:t>
            </a:r>
            <a:r>
              <a:rPr lang="en-US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;</a:t>
            </a:r>
            <a:endParaRPr lang="ru-RU" dirty="0">
              <a:solidFill>
                <a:schemeClr val="bg1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endParaRPr lang="ru-RU" dirty="0">
              <a:solidFill>
                <a:schemeClr val="bg1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- зависящие от направления (только в режиме захвата внимания)</a:t>
            </a:r>
            <a:r>
              <a:rPr lang="en-US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.</a:t>
            </a:r>
            <a:endParaRPr lang="ru-RU" dirty="0">
              <a:solidFill>
                <a:schemeClr val="bg1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627DD54-7B25-4555-AB20-CD4BBCD86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2497" y="2160118"/>
            <a:ext cx="3992835" cy="455687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CFBAECD-4A75-4A98-B7A2-8B287D43B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6600" y="206479"/>
            <a:ext cx="5199439" cy="4101308"/>
          </a:xfrm>
          <a:prstGeom prst="rect">
            <a:avLst/>
          </a:prstGeom>
        </p:spPr>
      </p:pic>
      <p:sp>
        <p:nvSpPr>
          <p:cNvPr id="21" name="Google Shape;69;p3">
            <a:extLst>
              <a:ext uri="{FF2B5EF4-FFF2-40B4-BE49-F238E27FC236}">
                <a16:creationId xmlns:a16="http://schemas.microsoft.com/office/drawing/2014/main" id="{988DEDD5-72A1-4D2C-B148-0405CC39E1A2}"/>
              </a:ext>
            </a:extLst>
          </p:cNvPr>
          <p:cNvSpPr txBox="1"/>
          <p:nvPr/>
        </p:nvSpPr>
        <p:spPr>
          <a:xfrm>
            <a:off x="7668381" y="4946538"/>
            <a:ext cx="4387658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Двумерный </a:t>
            </a:r>
            <a:r>
              <a:rPr lang="en-US" sz="1600" spc="0" dirty="0">
                <a:latin typeface="Bahnschrift SemiLight" panose="020B0502040204020203" pitchFamily="34" charset="0"/>
              </a:rPr>
              <a:t>Blend Space</a:t>
            </a:r>
            <a:r>
              <a:rPr lang="ru-RU" sz="1600" spc="0" dirty="0">
                <a:latin typeface="Bahnschrift SemiLight" panose="020B0502040204020203" pitchFamily="34" charset="0"/>
              </a:rPr>
              <a:t>, создающий анимацию зависящую как от скорости передвижения так и от направления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22" name="Стрелка: вправо 21">
            <a:extLst>
              <a:ext uri="{FF2B5EF4-FFF2-40B4-BE49-F238E27FC236}">
                <a16:creationId xmlns:a16="http://schemas.microsoft.com/office/drawing/2014/main" id="{244B1C6B-FC8D-4487-A586-53CC126DE3E2}"/>
              </a:ext>
            </a:extLst>
          </p:cNvPr>
          <p:cNvSpPr/>
          <p:nvPr/>
        </p:nvSpPr>
        <p:spPr>
          <a:xfrm>
            <a:off x="6342962" y="1087963"/>
            <a:ext cx="311149" cy="109932"/>
          </a:xfrm>
          <a:prstGeom prst="rightArrow">
            <a:avLst>
              <a:gd name="adj1" fmla="val 50000"/>
              <a:gd name="adj2" fmla="val 133815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sp>
        <p:nvSpPr>
          <p:cNvPr id="23" name="Google Shape;69;p3">
            <a:extLst>
              <a:ext uri="{FF2B5EF4-FFF2-40B4-BE49-F238E27FC236}">
                <a16:creationId xmlns:a16="http://schemas.microsoft.com/office/drawing/2014/main" id="{54A48880-64DF-4907-9818-EDA243DB550E}"/>
              </a:ext>
            </a:extLst>
          </p:cNvPr>
          <p:cNvSpPr txBox="1"/>
          <p:nvPr/>
        </p:nvSpPr>
        <p:spPr>
          <a:xfrm>
            <a:off x="3205463" y="714439"/>
            <a:ext cx="3118190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600" spc="0" dirty="0">
                <a:latin typeface="Bahnschrift SemiLight" panose="020B0502040204020203" pitchFamily="34" charset="0"/>
              </a:rPr>
              <a:t>Animation Blueprint </a:t>
            </a:r>
            <a:r>
              <a:rPr lang="ru-RU" sz="1600" spc="0" dirty="0">
                <a:latin typeface="Bahnschrift SemiLight" panose="020B0502040204020203" pitchFamily="34" charset="0"/>
              </a:rPr>
              <a:t>персонажа игрока  с различными типами </a:t>
            </a:r>
            <a:r>
              <a:rPr lang="ru-RU" sz="1600" spc="0" dirty="0" err="1">
                <a:latin typeface="Bahnschrift SemiLight" panose="020B0502040204020203" pitchFamily="34" charset="0"/>
              </a:rPr>
              <a:t>анимаций</a:t>
            </a:r>
            <a:endParaRPr lang="ru-RU" sz="1600" spc="0" dirty="0">
              <a:latin typeface="Bahnschrift SemiLight" panose="020B0502040204020203" pitchFamily="34" charset="0"/>
            </a:endParaRP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25" name="Стрелка: вправо 24">
            <a:extLst>
              <a:ext uri="{FF2B5EF4-FFF2-40B4-BE49-F238E27FC236}">
                <a16:creationId xmlns:a16="http://schemas.microsoft.com/office/drawing/2014/main" id="{2FF8C5D2-4A6A-4A6F-A861-2372D50BC6F2}"/>
              </a:ext>
            </a:extLst>
          </p:cNvPr>
          <p:cNvSpPr/>
          <p:nvPr/>
        </p:nvSpPr>
        <p:spPr>
          <a:xfrm rot="10800000">
            <a:off x="7580752" y="5340440"/>
            <a:ext cx="311149" cy="109932"/>
          </a:xfrm>
          <a:prstGeom prst="rightArrow">
            <a:avLst>
              <a:gd name="adj1" fmla="val 50000"/>
              <a:gd name="adj2" fmla="val 133815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sp>
        <p:nvSpPr>
          <p:cNvPr id="13" name="Google Shape;69;p3">
            <a:extLst>
              <a:ext uri="{FF2B5EF4-FFF2-40B4-BE49-F238E27FC236}">
                <a16:creationId xmlns:a16="http://schemas.microsoft.com/office/drawing/2014/main" id="{3B2657AB-6EE7-4978-9931-4E190594F026}"/>
              </a:ext>
            </a:extLst>
          </p:cNvPr>
          <p:cNvSpPr txBox="1"/>
          <p:nvPr/>
        </p:nvSpPr>
        <p:spPr>
          <a:xfrm>
            <a:off x="11247752" y="6332972"/>
            <a:ext cx="442803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800" spc="0" dirty="0">
                <a:latin typeface="Bahnschrift SemiLight" panose="020B0502040204020203" pitchFamily="34" charset="0"/>
              </a:rPr>
              <a:t>9/11</a:t>
            </a:r>
            <a:endParaRPr lang="ru-RU" sz="1800" spc="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01216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24086</TotalTime>
  <Words>1583</Words>
  <Application>Microsoft Office PowerPoint</Application>
  <PresentationFormat>Широкоэкранный</PresentationFormat>
  <Paragraphs>148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0" baseType="lpstr">
      <vt:lpstr>ALS Sector Regular</vt:lpstr>
      <vt:lpstr>Bahnschrift SemiBold</vt:lpstr>
      <vt:lpstr>Arial</vt:lpstr>
      <vt:lpstr>Times New Roman</vt:lpstr>
      <vt:lpstr>Consolas</vt:lpstr>
      <vt:lpstr>Calibri Light</vt:lpstr>
      <vt:lpstr>Calibri</vt:lpstr>
      <vt:lpstr>Bahnschrift SemiLight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Разработанная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Daniil</cp:lastModifiedBy>
  <cp:revision>159</cp:revision>
  <dcterms:created xsi:type="dcterms:W3CDTF">2022-04-18T20:35:07Z</dcterms:created>
  <dcterms:modified xsi:type="dcterms:W3CDTF">2024-06-24T10:33:59Z</dcterms:modified>
  <cp:category/>
</cp:coreProperties>
</file>

<file path=docProps/thumbnail.jpeg>
</file>